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9" r:id="rId2"/>
    <p:sldId id="297" r:id="rId3"/>
    <p:sldId id="333" r:id="rId4"/>
    <p:sldId id="257" r:id="rId5"/>
    <p:sldId id="326" r:id="rId6"/>
    <p:sldId id="321" r:id="rId7"/>
    <p:sldId id="337" r:id="rId8"/>
    <p:sldId id="335" r:id="rId9"/>
    <p:sldId id="320" r:id="rId10"/>
    <p:sldId id="322" r:id="rId11"/>
    <p:sldId id="340" r:id="rId12"/>
    <p:sldId id="289" r:id="rId13"/>
    <p:sldId id="338" r:id="rId14"/>
    <p:sldId id="339" r:id="rId15"/>
    <p:sldId id="328" r:id="rId16"/>
    <p:sldId id="309" r:id="rId17"/>
    <p:sldId id="330" r:id="rId18"/>
    <p:sldId id="317" r:id="rId19"/>
    <p:sldId id="341" r:id="rId20"/>
    <p:sldId id="342" r:id="rId21"/>
    <p:sldId id="292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A61"/>
    <a:srgbClr val="00B2A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29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1E1FC-BC0C-412F-B77C-A8FA92E888D6}" type="datetimeFigureOut">
              <a:rPr lang="sv-SE" smtClean="0"/>
              <a:t>2021-09-22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92EC8-E2AA-41E9-B702-720FF89B8C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54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Varför sociala medier? </a:t>
            </a:r>
            <a:br>
              <a:rPr lang="sv-SE" dirty="0"/>
            </a:br>
            <a:r>
              <a:rPr lang="sv-SE" dirty="0"/>
              <a:t>Djupdykning på Facebook </a:t>
            </a:r>
            <a:br>
              <a:rPr lang="sv-SE" dirty="0"/>
            </a:br>
            <a:r>
              <a:rPr lang="sv-SE" dirty="0"/>
              <a:t>Hur jobbar vi nationellt och lokalt tillsammans?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92EC8-E2AA-41E9-B702-720FF89B8C1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12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Varför sociala medier? </a:t>
            </a:r>
            <a:br>
              <a:rPr lang="sv-SE" dirty="0"/>
            </a:br>
            <a:r>
              <a:rPr lang="sv-SE" dirty="0"/>
              <a:t>Djupdykning på Facebook </a:t>
            </a:r>
            <a:br>
              <a:rPr lang="sv-SE" dirty="0"/>
            </a:br>
            <a:r>
              <a:rPr lang="sv-SE" dirty="0"/>
              <a:t>Hur jobbar vi nationellt och lokalt tillsammans?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92EC8-E2AA-41E9-B702-720FF89B8C1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24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8834-28DF-4FD5-94E8-ADD1260CF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8EE59-A1A8-41E6-B537-2EC9F428B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A8013-C05E-4F0F-AC0A-34874075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4BC8-75C8-4FCE-8A05-1BDF0C4AC769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92F73-74B0-4E41-832E-B8A79167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FFEC5-264A-4B22-BF3A-291C0D2F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CC77-F623-4E3E-913D-E117BD0F03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343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45FB-05C1-46B4-8880-60FF2E16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5E928-5F3D-47DA-A2D7-E9F136B86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7E3E-A53F-40F7-B291-C15ED2EC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4BC8-75C8-4FCE-8A05-1BDF0C4AC769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CEBAE-FBD0-40CD-8A40-2CA2F352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08413-1EB4-420C-84DF-EF09F94C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CC77-F623-4E3E-913D-E117BD0F03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326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52098-2F45-42B9-A336-C34F12557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F9334-3C85-4717-86B3-F287A8E0F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2DC3E-0899-4547-8F57-D4BD6B5E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4BC8-75C8-4FCE-8A05-1BDF0C4AC769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14CC-73B5-4F56-99D6-15084BEE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30B32-5600-49FB-ABF4-B6C235B0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CC77-F623-4E3E-913D-E117BD0F03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81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9648-9F44-4B48-B451-BC0AB120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056AA-8F09-4A88-860F-B4DFB3CFB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76588-DC3C-4ED0-BDA5-AD0759C5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4BC8-75C8-4FCE-8A05-1BDF0C4AC769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D73A8-5414-482E-AD7D-5FB30D53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2F988-11FD-42B5-8DF9-F57E910D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CC77-F623-4E3E-913D-E117BD0F03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4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3DE6-BBF9-4DA1-8F2D-CBEFB396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9788F-AA0D-44D6-AE0F-9A8A0B207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6EE90-39F0-4797-92CD-F28BD8FC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4BC8-75C8-4FCE-8A05-1BDF0C4AC769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38FBE-F2F1-4194-AEF9-982AC8C1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B7BE-0EEF-456E-97CC-52A15C13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CC77-F623-4E3E-913D-E117BD0F03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292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B421-0D39-44F5-85D3-4E099CEC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4DF2-45F6-4DB3-B69C-B19739403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353BB-5B88-4915-8A0E-26FD03B19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E9683-5FDC-4C7E-935D-02919A53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4BC8-75C8-4FCE-8A05-1BDF0C4AC769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234F4-2E09-4B06-AE73-EFC120AF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51906-35C5-4B39-AF45-FADBDAD5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CC77-F623-4E3E-913D-E117BD0F03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5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9DBB-B821-4778-848B-906C87C6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F5621-6EE5-47B6-966B-0680F71B5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754A7-0556-4C8E-A2D6-DD6D43EE0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CDC2A-3E5B-4FAF-9DFF-47650FCE8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4F569E-4447-4108-89FC-CEE8B7565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386BA-14DE-4A07-BE24-CC9B00DDD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4BC8-75C8-4FCE-8A05-1BDF0C4AC769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E847A-10F9-41C9-BF40-D7D6010E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6DE4E1-45DB-4069-A9CE-E08203D5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CC77-F623-4E3E-913D-E117BD0F03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69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820AB-095F-4A49-9FF5-9CFA910C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38275-CAB6-44CA-AA31-EED06856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4BC8-75C8-4FCE-8A05-1BDF0C4AC769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71E81-199C-4CC7-93CA-657D4F91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88C3F-0004-4FDA-B1BC-43833D26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CC77-F623-4E3E-913D-E117BD0F03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568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F17E5-7CCF-47BF-9F64-702C4DF7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4BC8-75C8-4FCE-8A05-1BDF0C4AC769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EFA4E-F41A-4CAB-8BF5-4FE4E239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DA11C-4D47-4F1F-8CD1-89A65FEF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CC77-F623-4E3E-913D-E117BD0F03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985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9F933-ABD5-4AD7-8468-E78CF902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F9BA1-BAE3-4168-AD9B-955A44AA0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83780-CF8D-4E06-A8C9-4E7CA04BC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C0D1F-6F69-450E-BF4E-6B944718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4BC8-75C8-4FCE-8A05-1BDF0C4AC769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5016D-BC78-4592-8813-298E33A3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A0409-5088-433F-A4C4-4DBA8197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CC77-F623-4E3E-913D-E117BD0F03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667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E57F-9CFA-4BBE-8A4F-B4CF96AB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DAEFA-9920-4F14-9C69-A7A6320B7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901AA-E37A-470C-865D-DF1BEFBB1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F945C-4B5B-4BE5-A83F-A59E553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4BC8-75C8-4FCE-8A05-1BDF0C4AC769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54E3B-AF90-4FD9-88D9-9386DF0F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11941-D9E3-417C-B119-A5D85AE6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CC77-F623-4E3E-913D-E117BD0F03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295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DAC5B-27F7-44C6-90C1-352B3275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72806-32C2-471D-B400-A600BE530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8E9F9-BBB9-4AF5-AA45-B0C3735EF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84BC8-75C8-4FCE-8A05-1BDF0C4AC769}" type="datetimeFigureOut">
              <a:rPr lang="da-DK" smtClean="0"/>
              <a:t>22-09-2021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8E0DB-876C-4301-9D37-5B5468863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36A47-EB16-4D95-BDCA-E5ACBBC14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CC77-F623-4E3E-913D-E117BD0F03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07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edlem@norden.s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edlem@norden.se" TargetMode="External"/><Relationship Id="rId2" Type="http://schemas.openxmlformats.org/officeDocument/2006/relationships/hyperlink" Target="https://www.sv.se/avdelninga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en.s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en.s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00B2A-E01F-4DE1-8B37-E6BDC2E1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24" y="46373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Archivo"/>
              </a:rPr>
              <a:t>Digital träff </a:t>
            </a:r>
            <a:br>
              <a:rPr lang="sv-SE" dirty="0">
                <a:latin typeface="Archivo"/>
              </a:rPr>
            </a:br>
            <a:r>
              <a:rPr lang="sv-SE" dirty="0">
                <a:latin typeface="Archivo"/>
              </a:rPr>
              <a:t>22 september 2021</a:t>
            </a:r>
            <a:br>
              <a:rPr lang="sv-SE" dirty="0">
                <a:latin typeface="Archivo"/>
              </a:rPr>
            </a:br>
            <a:r>
              <a:rPr lang="sv-SE" dirty="0">
                <a:latin typeface="Archivo"/>
              </a:rPr>
              <a:t>TEMA: Lansering studieplaner och hemsida</a:t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15B9A6C-D7F0-45C2-851B-B1493D4CE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7"/>
            <a:ext cx="1692164" cy="1690688"/>
          </a:xfrm>
        </p:spPr>
      </p:pic>
    </p:spTree>
    <p:extLst>
      <p:ext uri="{BB962C8B-B14F-4D97-AF65-F5344CB8AC3E}">
        <p14:creationId xmlns:p14="http://schemas.microsoft.com/office/powerpoint/2010/main" val="185277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utomhus, strand, kust&#10;&#10;Automatiskt genererad beskrivning">
            <a:extLst>
              <a:ext uri="{FF2B5EF4-FFF2-40B4-BE49-F238E27FC236}">
                <a16:creationId xmlns:a16="http://schemas.microsoft.com/office/drawing/2014/main" id="{2F7E07A4-1234-486B-B7AD-995386A48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F7C8529-AFF3-4C90-BDD5-2A1C7B7CB6FD}"/>
              </a:ext>
            </a:extLst>
          </p:cNvPr>
          <p:cNvSpPr txBox="1"/>
          <p:nvPr/>
        </p:nvSpPr>
        <p:spPr>
          <a:xfrm>
            <a:off x="1859280" y="0"/>
            <a:ext cx="84734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v-SE" sz="3200" b="1" dirty="0">
                <a:solidFill>
                  <a:schemeClr val="bg1"/>
                </a:solidFill>
                <a:latin typeface="Archivo"/>
                <a:ea typeface="Roboto" panose="02000000000000000000" pitchFamily="2" charset="0"/>
              </a:rPr>
              <a:t>Erbjudande </a:t>
            </a:r>
          </a:p>
          <a:p>
            <a:pPr algn="ctr">
              <a:lnSpc>
                <a:spcPct val="150000"/>
              </a:lnSpc>
            </a:pP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Beställ boken </a:t>
            </a:r>
            <a:r>
              <a:rPr lang="sv-SE" b="1" i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Vi som inte var med i kriget – om Sverige, Norden, Europa och Coronan</a:t>
            </a: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till cirkeldeltagare som inte redan läst boken. </a:t>
            </a:r>
          </a:p>
          <a:p>
            <a:pPr algn="ctr">
              <a:lnSpc>
                <a:spcPct val="150000"/>
              </a:lnSpc>
            </a:pP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 samarbete med </a:t>
            </a:r>
            <a:r>
              <a:rPr lang="sv-SE" b="1" dirty="0">
                <a:solidFill>
                  <a:srgbClr val="11111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Carlsson Bokförlag</a:t>
            </a: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erbjuds Bengts Lindroths bok till ett rabatterat pris på 240 kr inkl. frakt. </a:t>
            </a:r>
          </a:p>
          <a:p>
            <a:pPr algn="ctr">
              <a:lnSpc>
                <a:spcPct val="150000"/>
              </a:lnSpc>
            </a:pPr>
            <a:r>
              <a:rPr lang="sv-SE" sz="32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Ange koden “Lindroth” </a:t>
            </a: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 rutan för särskild rabatt i varukorgen.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738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E605DF-C7C8-448D-BE85-A97A29A4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chivo"/>
                <a:cs typeface="Calibri Light"/>
              </a:rPr>
              <a:t>Lokalavdelningar som engagerat sig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0D0CB3-09E4-495D-B89E-519AB421B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sv-SE" sz="260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Arvika - föreläsning med Bengt Lindroth den 9 oktober</a:t>
            </a:r>
          </a:p>
          <a:p>
            <a:pPr>
              <a:lnSpc>
                <a:spcPct val="150000"/>
              </a:lnSpc>
            </a:pPr>
            <a:r>
              <a:rPr lang="sv-SE" sz="260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Uppsala - startar studiecirkel </a:t>
            </a:r>
            <a:r>
              <a:rPr lang="sv-SE" sz="2600" i="1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Norden, Europa, kriget och coronan </a:t>
            </a:r>
            <a:r>
              <a:rPr lang="sv-SE" sz="260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i oktober</a:t>
            </a:r>
          </a:p>
          <a:p>
            <a:pPr>
              <a:lnSpc>
                <a:spcPct val="150000"/>
              </a:lnSpc>
            </a:pPr>
            <a:r>
              <a:rPr lang="sv-SE" sz="260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Nässjö - startar studiecirkel </a:t>
            </a:r>
            <a:r>
              <a:rPr lang="sv-SE" sz="2600" i="1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Min demokratiska röst </a:t>
            </a:r>
            <a:r>
              <a:rPr lang="sv-SE" sz="260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6 oktober</a:t>
            </a:r>
          </a:p>
          <a:p>
            <a:pPr>
              <a:lnSpc>
                <a:spcPct val="150000"/>
              </a:lnSpc>
            </a:pPr>
            <a:endParaRPr lang="sv-SE" sz="260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v-SE" sz="260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Har ni inplanerade studiecirklar som ska in i kalendariet?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60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Mejla </a:t>
            </a:r>
            <a:r>
              <a:rPr lang="sv-SE" sz="2600" u="sng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medlem@norden.se</a:t>
            </a:r>
          </a:p>
          <a:p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</p:txBody>
      </p:sp>
      <p:pic>
        <p:nvPicPr>
          <p:cNvPr id="4" name="Bild 4" descr="Glödlampa och kugghjul kontur">
            <a:extLst>
              <a:ext uri="{FF2B5EF4-FFF2-40B4-BE49-F238E27FC236}">
                <a16:creationId xmlns:a16="http://schemas.microsoft.com/office/drawing/2014/main" id="{D8FC06E0-96A2-4447-8A25-F7B245F72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8800" y="42545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8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0F732-B2AF-48C3-9880-2FA1560F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9764"/>
            <a:ext cx="8648700" cy="1515048"/>
          </a:xfrm>
          <a:solidFill>
            <a:srgbClr val="00B2A4">
              <a:alpha val="74000"/>
            </a:srgbClr>
          </a:solidFill>
        </p:spPr>
        <p:txBody>
          <a:bodyPr/>
          <a:lstStyle/>
          <a:p>
            <a:r>
              <a:rPr lang="sv-SE" b="1" dirty="0">
                <a:latin typeface="Archivo"/>
              </a:rPr>
              <a:t>3. Engagerande aktiviteter</a:t>
            </a:r>
          </a:p>
        </p:txBody>
      </p:sp>
    </p:spTree>
    <p:extLst>
      <p:ext uri="{BB962C8B-B14F-4D97-AF65-F5344CB8AC3E}">
        <p14:creationId xmlns:p14="http://schemas.microsoft.com/office/powerpoint/2010/main" val="389013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screenshot, newspaper, document&#10;&#10;Description automatically generated">
            <a:extLst>
              <a:ext uri="{FF2B5EF4-FFF2-40B4-BE49-F238E27FC236}">
                <a16:creationId xmlns:a16="http://schemas.microsoft.com/office/drawing/2014/main" id="{E40E793C-966B-45A6-9BD6-A615CEA2FA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5318760" cy="1078030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28C200-BAB4-41BF-9BE4-5DA1E9D3633B}"/>
              </a:ext>
            </a:extLst>
          </p:cNvPr>
          <p:cNvSpPr txBox="1"/>
          <p:nvPr/>
        </p:nvSpPr>
        <p:spPr>
          <a:xfrm>
            <a:off x="6096000" y="18288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chivo"/>
              </a:rPr>
              <a:t>Samtal med </a:t>
            </a:r>
            <a:r>
              <a:rPr lang="sv-SE" sz="2400" b="1" dirty="0">
                <a:latin typeface="Archivo"/>
              </a:rPr>
              <a:t>Lars-Erik Larsson</a:t>
            </a:r>
            <a:r>
              <a:rPr lang="sv-SE" sz="2400" dirty="0">
                <a:latin typeface="Archivo"/>
              </a:rPr>
              <a:t>, utvecklingsledare och samordnare Studieförbundet Vuxenskolan</a:t>
            </a:r>
            <a:endParaRPr lang="da-DK" sz="2400" dirty="0"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90435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0F732-B2AF-48C3-9880-2FA1560F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9764"/>
            <a:ext cx="8648700" cy="1515048"/>
          </a:xfrm>
          <a:solidFill>
            <a:srgbClr val="00B2A4">
              <a:alpha val="74000"/>
            </a:srgbClr>
          </a:solidFill>
        </p:spPr>
        <p:txBody>
          <a:bodyPr/>
          <a:lstStyle/>
          <a:p>
            <a:r>
              <a:rPr lang="sv-SE" b="1" dirty="0">
                <a:latin typeface="Archivo"/>
              </a:rPr>
              <a:t>4. Rekryteringsmaterial</a:t>
            </a:r>
            <a:r>
              <a:rPr lang="sv-S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039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0F732-B2AF-48C3-9880-2FA1560F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9764"/>
            <a:ext cx="8648700" cy="1515048"/>
          </a:xfrm>
          <a:solidFill>
            <a:srgbClr val="00B2A4">
              <a:alpha val="74000"/>
            </a:srgbClr>
          </a:solidFill>
        </p:spPr>
        <p:txBody>
          <a:bodyPr/>
          <a:lstStyle/>
          <a:p>
            <a:r>
              <a:rPr lang="sv-SE" b="1" dirty="0">
                <a:latin typeface="Archivo"/>
              </a:rPr>
              <a:t>5. Ny hemsida</a:t>
            </a:r>
          </a:p>
        </p:txBody>
      </p:sp>
    </p:spTree>
    <p:extLst>
      <p:ext uri="{BB962C8B-B14F-4D97-AF65-F5344CB8AC3E}">
        <p14:creationId xmlns:p14="http://schemas.microsoft.com/office/powerpoint/2010/main" val="755476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60A3BAB5-A1E4-44DB-B65C-6860F69E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36" y="222168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sv-SE" sz="4900" b="1" dirty="0"/>
            </a:br>
            <a:br>
              <a:rPr lang="sv-SE" sz="4900" b="1" dirty="0"/>
            </a:br>
            <a:r>
              <a:rPr lang="sv-SE" sz="4900" b="1" dirty="0">
                <a:latin typeface="Archivo"/>
              </a:rPr>
              <a:t>Tillsammans      är vi Norden. </a:t>
            </a:r>
            <a:br>
              <a:rPr lang="sv-SE" b="1" dirty="0"/>
            </a:br>
            <a:endParaRPr lang="sv-SE" b="1" dirty="0"/>
          </a:p>
        </p:txBody>
      </p:sp>
      <p:pic>
        <p:nvPicPr>
          <p:cNvPr id="6" name="Bild 5" descr="Hjärta kontur">
            <a:extLst>
              <a:ext uri="{FF2B5EF4-FFF2-40B4-BE49-F238E27FC236}">
                <a16:creationId xmlns:a16="http://schemas.microsoft.com/office/drawing/2014/main" id="{2264734E-0637-4D5B-8D5A-883CDDB5E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7740"/>
            <a:ext cx="5445304" cy="54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8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B7F236-40A1-4C79-BCE1-99AB6E27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chivo"/>
              </a:rPr>
              <a:t>Tillsammans är vi Norden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9A0A2A-EF48-4E2F-9300-D031D7AC8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632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Informerande 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Aktiverande</a:t>
            </a:r>
          </a:p>
          <a:p>
            <a:pPr marL="0" indent="0">
              <a:buNone/>
            </a:pPr>
            <a:endParaRPr lang="sv-S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sv-S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v-SE" sz="2200" dirty="0">
                <a:latin typeface="Roboto" panose="02000000000000000000" pitchFamily="2" charset="0"/>
                <a:ea typeface="Roboto" panose="02000000000000000000" pitchFamily="2" charset="0"/>
              </a:rPr>
              <a:t>Kontinuerligt stöd från kansliet: regelbundna öppna Zoom-möten med Ida (webb) och Anna (sociala medier och ArcMember) </a:t>
            </a:r>
          </a:p>
          <a:p>
            <a:pPr marL="914400" lvl="2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</a:rPr>
              <a:t>Måndag den 4 oktober kl. 10: webb</a:t>
            </a:r>
          </a:p>
          <a:p>
            <a:pPr marL="914400" lvl="2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v-SE" sz="1800" dirty="0">
                <a:latin typeface="Roboto" panose="02000000000000000000" pitchFamily="2" charset="0"/>
                <a:ea typeface="Roboto" panose="02000000000000000000" pitchFamily="2" charset="0"/>
              </a:rPr>
              <a:t>Måndag den 11 oktober kl. 10: fokus på Facebooksidor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65A81BAF-ECDB-4AB2-9629-40251C5C7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" y="4940300"/>
            <a:ext cx="74676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43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0F732-B2AF-48C3-9880-2FA1560F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9764"/>
            <a:ext cx="7766137" cy="1515048"/>
          </a:xfrm>
          <a:solidFill>
            <a:srgbClr val="00B2A4">
              <a:alpha val="74000"/>
            </a:srgbClr>
          </a:solidFill>
        </p:spPr>
        <p:txBody>
          <a:bodyPr/>
          <a:lstStyle/>
          <a:p>
            <a:pPr algn="ctr"/>
            <a:r>
              <a:rPr lang="sv-SE" b="1" dirty="0">
                <a:latin typeface="Archivo"/>
              </a:rPr>
              <a:t>6. Gemensam utvecklingsvecka </a:t>
            </a:r>
            <a:br>
              <a:rPr lang="sv-SE" b="1" dirty="0">
                <a:latin typeface="Archivo"/>
              </a:rPr>
            </a:br>
            <a:r>
              <a:rPr lang="sv-SE" b="1" dirty="0">
                <a:latin typeface="Archivo"/>
              </a:rPr>
              <a:t>Hack för Norden </a:t>
            </a:r>
          </a:p>
        </p:txBody>
      </p:sp>
    </p:spTree>
    <p:extLst>
      <p:ext uri="{BB962C8B-B14F-4D97-AF65-F5344CB8AC3E}">
        <p14:creationId xmlns:p14="http://schemas.microsoft.com/office/powerpoint/2010/main" val="143977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A6270C-B84C-4224-BAEF-18EFA634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77"/>
            <a:ext cx="10515600" cy="1325563"/>
          </a:xfrm>
        </p:spPr>
        <p:txBody>
          <a:bodyPr/>
          <a:lstStyle/>
          <a:p>
            <a:r>
              <a:rPr lang="sv-SE" b="1" dirty="0">
                <a:latin typeface="Archivo"/>
              </a:rPr>
              <a:t>Vad är Hack för Norden?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4065A4-2E20-4E57-AC96-265F430D8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29789"/>
            <a:ext cx="8937568" cy="5083634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10000"/>
              </a:lnSpc>
            </a:pPr>
            <a:r>
              <a:rPr lang="sv-SE" sz="1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 gemensam digital utvecklingsvecka som ersätter ordförandekonferensen. </a:t>
            </a:r>
          </a:p>
          <a:p>
            <a:pPr fontAlgn="base">
              <a:lnSpc>
                <a:spcPct val="110000"/>
              </a:lnSpc>
            </a:pPr>
            <a:r>
              <a:rPr lang="sv-SE" sz="1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Välkomnar förtroendevalda, enskilda medlemmar, skol- och biblioteksmedlemmar samt samverkande medlemmar. </a:t>
            </a:r>
            <a:endParaRPr lang="sv-SE" sz="19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9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25-29 oktober</a:t>
            </a:r>
            <a:r>
              <a:rPr lang="sv-SE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digitalt deltagande med </a:t>
            </a:r>
            <a:r>
              <a:rPr lang="sv-SE" sz="19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webbsändning och interaktivitet </a:t>
            </a:r>
            <a:r>
              <a:rPr lang="sv-SE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på digital plattform.  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Separat inbjudan skickas ut inom kort. </a:t>
            </a:r>
            <a:endParaRPr lang="sv-SE" sz="19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l" rtl="0" fontAlgn="base">
              <a:lnSpc>
                <a:spcPct val="110000"/>
              </a:lnSpc>
              <a:buNone/>
            </a:pPr>
            <a:r>
              <a:rPr lang="sv-SE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br>
              <a:rPr lang="sv-SE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v-SE" sz="19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Under utvecklingsveckan kommer vi ha ett särskilt fokus på:  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Hur skapar vi levande gränsregioner?</a:t>
            </a:r>
            <a:r>
              <a:rPr lang="sv-SE" sz="19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sv-SE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Hur stimulerar vi mellanmänskliga relation och tillit över gränser? 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Hur kan vi bidra till en hållbar och cirkulär omställning?  </a:t>
            </a:r>
          </a:p>
          <a:p>
            <a:pPr marL="0" indent="0" algn="l" rtl="0" fontAlgn="base">
              <a:lnSpc>
                <a:spcPct val="110000"/>
              </a:lnSpc>
              <a:buNone/>
            </a:pPr>
            <a:br>
              <a:rPr lang="sv-SE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v-SE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Är du intresserad av att medverka in planeringen av Hack för Norden? Maila till </a:t>
            </a:r>
            <a:r>
              <a:rPr lang="sv-SE" sz="1900" b="0" i="0" u="sng" strike="noStrike" dirty="0">
                <a:solidFill>
                  <a:srgbClr val="0563C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medlem@norden.se</a:t>
            </a:r>
            <a:r>
              <a:rPr lang="sv-SE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v-SE" sz="19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v-SE" sz="19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v-SE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v-S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69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0F732-B2AF-48C3-9880-2FA1560F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9764"/>
            <a:ext cx="7766137" cy="1515048"/>
          </a:xfrm>
          <a:solidFill>
            <a:srgbClr val="00B2A4">
              <a:alpha val="74000"/>
            </a:srgbClr>
          </a:solidFill>
        </p:spPr>
        <p:txBody>
          <a:bodyPr/>
          <a:lstStyle/>
          <a:p>
            <a:r>
              <a:rPr lang="sv-SE" b="1" dirty="0">
                <a:latin typeface="Archivo"/>
              </a:rPr>
              <a:t>1. Introduktion till mötet </a:t>
            </a:r>
          </a:p>
        </p:txBody>
      </p:sp>
    </p:spTree>
    <p:extLst>
      <p:ext uri="{BB962C8B-B14F-4D97-AF65-F5344CB8AC3E}">
        <p14:creationId xmlns:p14="http://schemas.microsoft.com/office/powerpoint/2010/main" val="3520123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1CD077D-3DC8-4E00-BB74-930CEFE53746}"/>
              </a:ext>
            </a:extLst>
          </p:cNvPr>
          <p:cNvSpPr txBox="1">
            <a:spLocks/>
          </p:cNvSpPr>
          <p:nvPr/>
        </p:nvSpPr>
        <p:spPr>
          <a:xfrm>
            <a:off x="0" y="4409764"/>
            <a:ext cx="7766137" cy="1515048"/>
          </a:xfrm>
          <a:prstGeom prst="rect">
            <a:avLst/>
          </a:prstGeom>
          <a:solidFill>
            <a:srgbClr val="00B2A4">
              <a:alpha val="74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latin typeface="Archivo"/>
              </a:rPr>
              <a:t>ÖVRIGA FRÅGOR?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290830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0F732-B2AF-48C3-9880-2FA1560F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9764"/>
            <a:ext cx="7766137" cy="1515048"/>
          </a:xfrm>
          <a:solidFill>
            <a:srgbClr val="00B2A4">
              <a:alpha val="74000"/>
            </a:srgbClr>
          </a:solidFill>
        </p:spPr>
        <p:txBody>
          <a:bodyPr/>
          <a:lstStyle/>
          <a:p>
            <a:r>
              <a:rPr lang="sv-SE" b="1" dirty="0">
                <a:latin typeface="Archivo"/>
              </a:rPr>
              <a:t>TACK!</a:t>
            </a:r>
            <a:r>
              <a:rPr lang="sv-SE" b="1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4601F4-C708-41AB-9753-A554C9501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749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Nästa digitala mötestillfälle </a:t>
            </a:r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24 november </a:t>
            </a:r>
            <a:b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TEMA: Hur kan vi arbeta </a:t>
            </a:r>
            <a:r>
              <a:rPr lang="sv-SE" i="1" dirty="0">
                <a:latin typeface="Roboto" panose="02000000000000000000" pitchFamily="2" charset="0"/>
                <a:ea typeface="Roboto" panose="02000000000000000000" pitchFamily="2" charset="0"/>
              </a:rPr>
              <a:t>tillsammans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lokalt och nationellt för att utveckla verksamheten? </a:t>
            </a:r>
          </a:p>
        </p:txBody>
      </p:sp>
    </p:spTree>
    <p:extLst>
      <p:ext uri="{BB962C8B-B14F-4D97-AF65-F5344CB8AC3E}">
        <p14:creationId xmlns:p14="http://schemas.microsoft.com/office/powerpoint/2010/main" val="269915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013E37-5C5C-4082-A79E-57F11D3D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05" y="595234"/>
            <a:ext cx="5638800" cy="1325563"/>
          </a:xfrm>
        </p:spPr>
        <p:txBody>
          <a:bodyPr>
            <a:normAutofit/>
          </a:bodyPr>
          <a:lstStyle/>
          <a:p>
            <a:r>
              <a:rPr lang="sv-SE" b="1" dirty="0">
                <a:latin typeface="Archivo"/>
              </a:rPr>
              <a:t>Oss från kansliet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0D9083-F733-4314-8A09-7103633DCC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83" y="595234"/>
            <a:ext cx="6273012" cy="2102246"/>
          </a:xfrm>
        </p:spPr>
      </p:pic>
      <p:pic>
        <p:nvPicPr>
          <p:cNvPr id="8" name="Content Placeholder 7" descr="Chart, pie chart&#10;&#10;Description automatically generated">
            <a:extLst>
              <a:ext uri="{FF2B5EF4-FFF2-40B4-BE49-F238E27FC236}">
                <a16:creationId xmlns:a16="http://schemas.microsoft.com/office/drawing/2014/main" id="{5A963A56-9FB3-49D6-A994-DE0551E8F5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6" y="3428443"/>
            <a:ext cx="5380878" cy="2102246"/>
          </a:xfrm>
        </p:spPr>
      </p:pic>
      <p:pic>
        <p:nvPicPr>
          <p:cNvPr id="10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587A1487-3CE6-49EB-89D3-20638AA99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" y="3428443"/>
            <a:ext cx="5100881" cy="21022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DB7A8E-06DC-4976-AFCA-4E72B8FEDD64}"/>
              </a:ext>
            </a:extLst>
          </p:cNvPr>
          <p:cNvSpPr txBox="1"/>
          <p:nvPr/>
        </p:nvSpPr>
        <p:spPr>
          <a:xfrm>
            <a:off x="649606" y="5844803"/>
            <a:ext cx="1089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chivo"/>
              </a:rPr>
              <a:t>Extern gäst: Lars-Erik Larsson, utvecklingsledare och samordnare Studieförbundet Vuxenskolan</a:t>
            </a:r>
            <a:endParaRPr lang="da-DK" sz="2400" dirty="0"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93512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B2DE4-1864-40B7-8AF7-494872BA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97"/>
            <a:ext cx="10515600" cy="1325563"/>
          </a:xfrm>
        </p:spPr>
        <p:txBody>
          <a:bodyPr/>
          <a:lstStyle/>
          <a:p>
            <a:r>
              <a:rPr lang="sv-SE" b="1" dirty="0">
                <a:latin typeface="Archivo"/>
              </a:rPr>
              <a:t>Agenda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F712E5-EC8B-4379-AD48-84470A255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4744403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sv-SE" sz="4500" dirty="0">
                <a:latin typeface="Roboto" panose="02000000000000000000" pitchFamily="2" charset="0"/>
                <a:ea typeface="Roboto" panose="02000000000000000000" pitchFamily="2" charset="0"/>
              </a:rPr>
              <a:t>Introduktion till mötet </a:t>
            </a:r>
            <a:br>
              <a:rPr lang="sv-SE" sz="4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v-SE" sz="4500" i="1" dirty="0">
                <a:latin typeface="Roboto" panose="02000000000000000000" pitchFamily="2" charset="0"/>
                <a:ea typeface="Roboto" panose="02000000000000000000" pitchFamily="2" charset="0"/>
              </a:rPr>
              <a:t>Emelie Dahlström-Ravn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sv-SE" sz="4500" dirty="0">
                <a:latin typeface="Roboto" panose="02000000000000000000" pitchFamily="2" charset="0"/>
                <a:ea typeface="Roboto" panose="02000000000000000000" pitchFamily="2" charset="0"/>
              </a:rPr>
              <a:t>Lansering av två studieplaner</a:t>
            </a:r>
            <a:br>
              <a:rPr lang="sv-SE" sz="4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v-SE" sz="4500" i="1" dirty="0">
                <a:latin typeface="Roboto" panose="02000000000000000000" pitchFamily="2" charset="0"/>
                <a:ea typeface="Roboto" panose="02000000000000000000" pitchFamily="2" charset="0"/>
              </a:rPr>
              <a:t>Anna Scaramellini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4500" dirty="0">
                <a:latin typeface="Roboto" panose="02000000000000000000" pitchFamily="2" charset="0"/>
                <a:ea typeface="Roboto" panose="02000000000000000000" pitchFamily="2" charset="0"/>
              </a:rPr>
              <a:t>Engagerande aktiviteter</a:t>
            </a:r>
            <a:br>
              <a:rPr lang="sv-SE" sz="4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v-SE" sz="4500" i="1" dirty="0">
                <a:latin typeface="Roboto" panose="02000000000000000000" pitchFamily="2" charset="0"/>
                <a:ea typeface="Roboto" panose="02000000000000000000" pitchFamily="2" charset="0"/>
              </a:rPr>
              <a:t>Emelie Dahlström-Ravn i samtal med Lars-Erik Larsson Studieförbundet Vuxenskolan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4500" dirty="0">
                <a:latin typeface="Roboto" panose="02000000000000000000" pitchFamily="2" charset="0"/>
                <a:ea typeface="Roboto" panose="02000000000000000000" pitchFamily="2" charset="0"/>
              </a:rPr>
              <a:t>Rekryteringsmaterial </a:t>
            </a:r>
            <a:br>
              <a:rPr lang="sv-SE" sz="4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v-SE" sz="4500" i="1" dirty="0">
                <a:latin typeface="Roboto" panose="02000000000000000000" pitchFamily="2" charset="0"/>
                <a:ea typeface="Roboto" panose="02000000000000000000" pitchFamily="2" charset="0"/>
              </a:rPr>
              <a:t>Emelie Dahlström-Ravn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4500" dirty="0">
                <a:latin typeface="Roboto" panose="02000000000000000000" pitchFamily="2" charset="0"/>
                <a:ea typeface="Roboto" panose="02000000000000000000" pitchFamily="2" charset="0"/>
              </a:rPr>
              <a:t>Ny hemsida</a:t>
            </a:r>
            <a:br>
              <a:rPr lang="sv-SE" sz="4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v-SE" sz="4500" i="1" dirty="0">
                <a:latin typeface="Roboto" panose="02000000000000000000" pitchFamily="2" charset="0"/>
                <a:ea typeface="Roboto" panose="02000000000000000000" pitchFamily="2" charset="0"/>
              </a:rPr>
              <a:t>Ida Berg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4500" dirty="0">
                <a:latin typeface="Roboto" panose="02000000000000000000" pitchFamily="2" charset="0"/>
                <a:ea typeface="Roboto" panose="02000000000000000000" pitchFamily="2" charset="0"/>
              </a:rPr>
              <a:t>Hack för Norden 25-29 oktober</a:t>
            </a:r>
            <a:br>
              <a:rPr lang="sv-SE" sz="4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v-SE" sz="4500" i="1" dirty="0">
                <a:latin typeface="Roboto" panose="02000000000000000000" pitchFamily="2" charset="0"/>
                <a:ea typeface="Roboto" panose="02000000000000000000" pitchFamily="2" charset="0"/>
              </a:rPr>
              <a:t>Emelie Dahlström-Ravn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4500" dirty="0">
                <a:latin typeface="Roboto" panose="02000000000000000000" pitchFamily="2" charset="0"/>
                <a:ea typeface="Roboto" panose="02000000000000000000" pitchFamily="2" charset="0"/>
              </a:rPr>
              <a:t>Nästa möte</a:t>
            </a:r>
            <a:br>
              <a:rPr lang="sv-SE" sz="4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v-SE" sz="4500" i="1" dirty="0">
                <a:latin typeface="Roboto" panose="02000000000000000000" pitchFamily="2" charset="0"/>
                <a:ea typeface="Roboto" panose="02000000000000000000" pitchFamily="2" charset="0"/>
              </a:rPr>
              <a:t>Emelie Dahlström-Ravn </a:t>
            </a:r>
          </a:p>
          <a:p>
            <a:pPr marL="0" indent="0">
              <a:buNone/>
            </a:pPr>
            <a:endParaRPr lang="sv-SE" dirty="0"/>
          </a:p>
          <a:p>
            <a:pPr marL="514350" indent="-514350">
              <a:buAutoNum type="arabicPeriod"/>
            </a:pPr>
            <a:endParaRPr lang="sv-SE" dirty="0"/>
          </a:p>
          <a:p>
            <a:pPr marL="514350" indent="-514350"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586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0F732-B2AF-48C3-9880-2FA1560F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9764"/>
            <a:ext cx="7766137" cy="1515048"/>
          </a:xfrm>
          <a:solidFill>
            <a:srgbClr val="00B2A4">
              <a:alpha val="74000"/>
            </a:srgbClr>
          </a:solidFill>
        </p:spPr>
        <p:txBody>
          <a:bodyPr/>
          <a:lstStyle/>
          <a:p>
            <a:r>
              <a:rPr lang="sv-SE" b="1" dirty="0">
                <a:latin typeface="Archivo"/>
              </a:rPr>
              <a:t>2. Lansering studieplaner</a:t>
            </a:r>
          </a:p>
        </p:txBody>
      </p:sp>
      <p:pic>
        <p:nvPicPr>
          <p:cNvPr id="3" name="Platshållare för innehåll 4">
            <a:extLst>
              <a:ext uri="{FF2B5EF4-FFF2-40B4-BE49-F238E27FC236}">
                <a16:creationId xmlns:a16="http://schemas.microsoft.com/office/drawing/2014/main" id="{EF1D4303-0B3E-4619-856B-C31E85FE6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3" y="461474"/>
            <a:ext cx="2421446" cy="3429000"/>
          </a:xfrm>
        </p:spPr>
      </p:pic>
      <p:pic>
        <p:nvPicPr>
          <p:cNvPr id="4" name="Bildobjekt 3" descr="En bild som visar text, skärmbild&#10;&#10;Automatiskt genererad beskrivning">
            <a:extLst>
              <a:ext uri="{FF2B5EF4-FFF2-40B4-BE49-F238E27FC236}">
                <a16:creationId xmlns:a16="http://schemas.microsoft.com/office/drawing/2014/main" id="{1013976A-7B5B-4A97-B4E4-779C0E54A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93" y="528925"/>
            <a:ext cx="2327829" cy="32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0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951B7A-F1EE-4827-B194-13BEBB72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>
            <a:normAutofit/>
          </a:bodyPr>
          <a:lstStyle/>
          <a:p>
            <a:r>
              <a:rPr lang="sv-SE" b="1" i="0" dirty="0">
                <a:solidFill>
                  <a:srgbClr val="111111"/>
                </a:solidFill>
                <a:effectLst/>
                <a:latin typeface="Archivo"/>
                <a:ea typeface="Roboto" panose="02000000000000000000" pitchFamily="2" charset="0"/>
              </a:rPr>
              <a:t>Så startar du en studiecirkel</a:t>
            </a:r>
            <a:endParaRPr lang="sv-SE" dirty="0">
              <a:latin typeface="Archivo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0A3466-7E54-49E7-97C6-1BC5117A6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47548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b="1" i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Steg 1:</a:t>
            </a:r>
            <a:r>
              <a:rPr lang="sv-SE" b="0" i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du som är medlem i en lokalavdelning i Föreningen Norden </a:t>
            </a:r>
            <a:r>
              <a:rPr lang="sv-SE" b="0" i="0" u="sng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ta kontakt med en lokalavdelning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hos </a:t>
            </a: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Studieförbundet Vuxenskolan 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för stöd att komma igång med en cirkel. </a:t>
            </a:r>
            <a:b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SV erbjuder en </a:t>
            </a: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introduktionsutbildning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för dig som är ny som cirkelledare. Bestäm därefter datum och bjud in befintliga och potentiellt nya </a:t>
            </a: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medlemmar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till att delta i studiecirkeln.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sv-SE" b="1" i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Steg 2: 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Beställ </a:t>
            </a: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boken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/ladda ner och skriv ut aktuell </a:t>
            </a: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studieplan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b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v-SE" b="1" i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Steg 3:</a:t>
            </a:r>
            <a:r>
              <a:rPr lang="sv-SE" b="0" i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Studieförbundet Vuxenskolans lokalavdelning hjälper till att skapa en </a:t>
            </a: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inloggning till deras digitala e-tjänst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Där ska studiecirkeln registreras, en närvarolista med deltagarförteckning upprättas och fyllas i efter varje träff.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sv-SE" b="1" i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Steg 4</a:t>
            </a: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Utse en </a:t>
            </a: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ansvarig cirkelledare 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som svarar för kontakten med SV och följer upp och rapporterar närvaro med hjälp av den digitala deltagarlistan.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b="1" i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Steg 5:</a:t>
            </a:r>
            <a:r>
              <a:rPr lang="sv-SE" b="0" i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Boka </a:t>
            </a: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lokal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och kom överens om ni vill ha fika av något slag i samband med träffarna. Ni kan också ordna en </a:t>
            </a:r>
            <a:r>
              <a:rPr lang="sv-SE" b="1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digital studiecirkel i Zoom</a:t>
            </a:r>
            <a:r>
              <a:rPr lang="sv-SE" b="0" i="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Vill ni ha hjälp med att skapa en digital studiecirkel? Mejla oss på </a:t>
            </a:r>
            <a:r>
              <a:rPr lang="sv-SE" b="0" i="0" u="sng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medlem@norden.se</a:t>
            </a:r>
            <a:endParaRPr lang="sv-SE" b="0" i="0" dirty="0">
              <a:solidFill>
                <a:srgbClr val="11111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Graphic 4" descr="Meeting with solid fill">
            <a:extLst>
              <a:ext uri="{FF2B5EF4-FFF2-40B4-BE49-F238E27FC236}">
                <a16:creationId xmlns:a16="http://schemas.microsoft.com/office/drawing/2014/main" id="{F807CEF2-EEAC-4ACC-9962-2EBC36216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6760" y="220662"/>
            <a:ext cx="108204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1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5">
            <a:extLst>
              <a:ext uri="{FF2B5EF4-FFF2-40B4-BE49-F238E27FC236}">
                <a16:creationId xmlns:a16="http://schemas.microsoft.com/office/drawing/2014/main" id="{48AFD75E-FD3B-4F49-9E30-8F42A4EE6C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9" b="-3"/>
          <a:stretch/>
        </p:blipFill>
        <p:spPr>
          <a:xfrm>
            <a:off x="0" y="0"/>
            <a:ext cx="12192000" cy="7155788"/>
          </a:xfrm>
          <a:prstGeom prst="rect">
            <a:avLst/>
          </a:prstGeom>
        </p:spPr>
      </p:pic>
      <p:pic>
        <p:nvPicPr>
          <p:cNvPr id="3" name="Demokrati ljudslinga (1)">
            <a:hlinkClick r:id="" action="ppaction://media"/>
            <a:extLst>
              <a:ext uri="{FF2B5EF4-FFF2-40B4-BE49-F238E27FC236}">
                <a16:creationId xmlns:a16="http://schemas.microsoft.com/office/drawing/2014/main" id="{02632707-1092-49D1-A195-EA71832B21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3600" y="667054"/>
            <a:ext cx="85344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4">
            <a:extLst>
              <a:ext uri="{FF2B5EF4-FFF2-40B4-BE49-F238E27FC236}">
                <a16:creationId xmlns:a16="http://schemas.microsoft.com/office/drawing/2014/main" id="{DFD9C63D-D276-426A-9CA2-8EF2B6249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4" y="822960"/>
            <a:ext cx="3529650" cy="499832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CEAC94D-64C2-4933-8F11-2C5BD461D067}"/>
              </a:ext>
            </a:extLst>
          </p:cNvPr>
          <p:cNvSpPr txBox="1"/>
          <p:nvPr/>
        </p:nvSpPr>
        <p:spPr>
          <a:xfrm>
            <a:off x="5602778" y="2136338"/>
            <a:ext cx="6470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Var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finns materialet? 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norden.se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Lär dig mer om Norden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Hur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kan det användas?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Stöd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du kan få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Skolmaterial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lanseras under hösten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45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skärmbild&#10;&#10;Automatiskt genererad beskrivning">
            <a:extLst>
              <a:ext uri="{FF2B5EF4-FFF2-40B4-BE49-F238E27FC236}">
                <a16:creationId xmlns:a16="http://schemas.microsoft.com/office/drawing/2014/main" id="{77A56C65-DB39-4977-A10D-44D7915C1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1" y="619201"/>
            <a:ext cx="3123075" cy="441944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0FEA58F-0A26-4122-8F8C-0C6CB3E693DC}"/>
              </a:ext>
            </a:extLst>
          </p:cNvPr>
          <p:cNvSpPr txBox="1"/>
          <p:nvPr/>
        </p:nvSpPr>
        <p:spPr>
          <a:xfrm>
            <a:off x="4621876" y="2141471"/>
            <a:ext cx="7571960" cy="2227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Var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finns materialet? 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norden.se 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Lär dig mer om Norden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Hur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kan det användas?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Stöd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du kan få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b="1" dirty="0">
                <a:latin typeface="Roboto" panose="02000000000000000000" pitchFamily="2" charset="0"/>
                <a:ea typeface="Roboto" panose="02000000000000000000" pitchFamily="2" charset="0"/>
              </a:rPr>
              <a:t>Skolmaterial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lanseras under hösten</a:t>
            </a:r>
          </a:p>
        </p:txBody>
      </p:sp>
    </p:spTree>
    <p:extLst>
      <p:ext uri="{BB962C8B-B14F-4D97-AF65-F5344CB8AC3E}">
        <p14:creationId xmlns:p14="http://schemas.microsoft.com/office/powerpoint/2010/main" val="1369520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4299</TotalTime>
  <Words>695</Words>
  <Application>Microsoft Office PowerPoint</Application>
  <PresentationFormat>Widescreen</PresentationFormat>
  <Paragraphs>74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Archivo</vt:lpstr>
      <vt:lpstr>Arial</vt:lpstr>
      <vt:lpstr>Calibri</vt:lpstr>
      <vt:lpstr>Calibri Light</vt:lpstr>
      <vt:lpstr>Roboto</vt:lpstr>
      <vt:lpstr>Office Theme</vt:lpstr>
      <vt:lpstr>Digital träff  22 september 2021 TEMA: Lansering studieplaner och hemsida </vt:lpstr>
      <vt:lpstr>1. Introduktion till mötet </vt:lpstr>
      <vt:lpstr>Oss från kansliet</vt:lpstr>
      <vt:lpstr>Agenda</vt:lpstr>
      <vt:lpstr>2. Lansering studieplaner</vt:lpstr>
      <vt:lpstr>Så startar du en studiecirkel</vt:lpstr>
      <vt:lpstr>PowerPoint Presentation</vt:lpstr>
      <vt:lpstr>PowerPoint Presentation</vt:lpstr>
      <vt:lpstr>PowerPoint Presentation</vt:lpstr>
      <vt:lpstr>PowerPoint Presentation</vt:lpstr>
      <vt:lpstr>Lokalavdelningar som engagerat sig</vt:lpstr>
      <vt:lpstr>3. Engagerande aktiviteter</vt:lpstr>
      <vt:lpstr>PowerPoint Presentation</vt:lpstr>
      <vt:lpstr>4. Rekryteringsmaterial </vt:lpstr>
      <vt:lpstr>5. Ny hemsida</vt:lpstr>
      <vt:lpstr>  Tillsammans      är vi Norden.  </vt:lpstr>
      <vt:lpstr>Tillsammans är vi Norden </vt:lpstr>
      <vt:lpstr>6. Gemensam utvecklingsvecka  Hack för Norden </vt:lpstr>
      <vt:lpstr>Vad är Hack för Norden?  </vt:lpstr>
      <vt:lpstr>PowerPoint Presentation</vt:lpstr>
      <vt:lpstr>TACK!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Medlemsmöte 25 mars</dc:title>
  <dc:creator>Jenny Burman</dc:creator>
  <cp:lastModifiedBy>Anna Scaramellini</cp:lastModifiedBy>
  <cp:revision>24</cp:revision>
  <dcterms:created xsi:type="dcterms:W3CDTF">2021-03-25T12:17:10Z</dcterms:created>
  <dcterms:modified xsi:type="dcterms:W3CDTF">2021-09-22T16:26:13Z</dcterms:modified>
</cp:coreProperties>
</file>