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6"/>
  </p:notesMasterIdLst>
  <p:sldIdLst>
    <p:sldId id="256" r:id="rId3"/>
    <p:sldId id="268" r:id="rId4"/>
    <p:sldId id="260" r:id="rId5"/>
    <p:sldId id="264" r:id="rId6"/>
    <p:sldId id="270" r:id="rId7"/>
    <p:sldId id="271" r:id="rId8"/>
    <p:sldId id="272" r:id="rId9"/>
    <p:sldId id="273" r:id="rId10"/>
    <p:sldId id="274" r:id="rId11"/>
    <p:sldId id="275" r:id="rId12"/>
    <p:sldId id="278" r:id="rId13"/>
    <p:sldId id="277" r:id="rId14"/>
    <p:sldId id="257"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662" autoAdjust="0"/>
  </p:normalViewPr>
  <p:slideViewPr>
    <p:cSldViewPr snapToGrid="0" snapToObjects="1">
      <p:cViewPr varScale="1">
        <p:scale>
          <a:sx n="100" d="100"/>
          <a:sy n="100" d="100"/>
        </p:scale>
        <p:origin x="234" y="78"/>
      </p:cViewPr>
      <p:guideLst/>
    </p:cSldViewPr>
  </p:slideViewPr>
  <p:notesTextViewPr>
    <p:cViewPr>
      <p:scale>
        <a:sx n="1" d="1"/>
        <a:sy n="1" d="1"/>
      </p:scale>
      <p:origin x="0" y="-7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5D02E-872D-4B2E-A1F1-B362695E6EFA}" type="datetimeFigureOut">
              <a:rPr lang="sv-SE" smtClean="0"/>
              <a:t>2022-07-06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09560-0150-4767-8EB4-CE5DE35F7111}" type="slidenum">
              <a:rPr lang="sv-SE" smtClean="0"/>
              <a:t>‹#›</a:t>
            </a:fld>
            <a:endParaRPr lang="sv-SE"/>
          </a:p>
        </p:txBody>
      </p:sp>
    </p:spTree>
    <p:extLst>
      <p:ext uri="{BB962C8B-B14F-4D97-AF65-F5344CB8AC3E}">
        <p14:creationId xmlns:p14="http://schemas.microsoft.com/office/powerpoint/2010/main" val="8947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Calibri" panose="020F0502020204030204" pitchFamily="34" charset="0"/>
              </a:rPr>
              <a:t>Nu är det dags att påbörja arbetet med aktivitetsplanen och dela in eleverna i så många grupper som behövs för att genomföra olika aktiviteter till de framröstade områdena.</a:t>
            </a:r>
            <a:endParaRPr lang="sv-SE" dirty="0"/>
          </a:p>
        </p:txBody>
      </p:sp>
      <p:sp>
        <p:nvSpPr>
          <p:cNvPr id="4" name="Platshållare för bildnummer 3"/>
          <p:cNvSpPr>
            <a:spLocks noGrp="1"/>
          </p:cNvSpPr>
          <p:nvPr>
            <p:ph type="sldNum" sz="quarter" idx="5"/>
          </p:nvPr>
        </p:nvSpPr>
        <p:spPr/>
        <p:txBody>
          <a:bodyPr/>
          <a:lstStyle/>
          <a:p>
            <a:fld id="{21D09560-0150-4767-8EB4-CE5DE35F7111}" type="slidenum">
              <a:rPr lang="sv-SE" smtClean="0"/>
              <a:t>1</a:t>
            </a:fld>
            <a:endParaRPr lang="sv-SE"/>
          </a:p>
        </p:txBody>
      </p:sp>
    </p:spTree>
    <p:extLst>
      <p:ext uri="{BB962C8B-B14F-4D97-AF65-F5344CB8AC3E}">
        <p14:creationId xmlns:p14="http://schemas.microsoft.com/office/powerpoint/2010/main" val="24540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Här ser ni förlag på upplägg för genomförande med tidsintervall under ett läsår, från augusti till juni f</a:t>
            </a: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ör genomförande av arbetet</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Upplägget</a:t>
            </a: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passar både alternativ 1 och 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10</a:t>
            </a:fld>
            <a:endParaRPr lang="sv-SE"/>
          </a:p>
        </p:txBody>
      </p:sp>
    </p:spTree>
    <p:extLst>
      <p:ext uri="{BB962C8B-B14F-4D97-AF65-F5344CB8AC3E}">
        <p14:creationId xmlns:p14="http://schemas.microsoft.com/office/powerpoint/2010/main" val="130529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rPr>
              <a:t>Här ser ni ett annat alternativ på upplägg, </a:t>
            </a:r>
            <a:r>
              <a:rPr lang="sv-SE" sz="1800" kern="1200" dirty="0">
                <a:solidFill>
                  <a:srgbClr val="000000"/>
                </a:solidFill>
                <a:effectLst/>
                <a:latin typeface="Times New Roman" panose="02020603050405020304" pitchFamily="18" charset="0"/>
                <a:ea typeface="Calibri" panose="020F0502020204030204" pitchFamily="34" charset="0"/>
              </a:rPr>
              <a:t>för genomförande under en termin. Detta gäller endast för alternativ 2.</a:t>
            </a:r>
            <a:endParaRPr lang="sv-SE" dirty="0"/>
          </a:p>
        </p:txBody>
      </p:sp>
      <p:sp>
        <p:nvSpPr>
          <p:cNvPr id="4" name="Platshållare för bildnummer 3"/>
          <p:cNvSpPr>
            <a:spLocks noGrp="1"/>
          </p:cNvSpPr>
          <p:nvPr>
            <p:ph type="sldNum" sz="quarter" idx="5"/>
          </p:nvPr>
        </p:nvSpPr>
        <p:spPr/>
        <p:txBody>
          <a:bodyPr/>
          <a:lstStyle/>
          <a:p>
            <a:fld id="{21D09560-0150-4767-8EB4-CE5DE35F7111}" type="slidenum">
              <a:rPr lang="sv-SE" smtClean="0"/>
              <a:t>11</a:t>
            </a:fld>
            <a:endParaRPr lang="sv-SE"/>
          </a:p>
        </p:txBody>
      </p:sp>
    </p:spTree>
    <p:extLst>
      <p:ext uri="{BB962C8B-B14F-4D97-AF65-F5344CB8AC3E}">
        <p14:creationId xmlns:p14="http://schemas.microsoft.com/office/powerpoint/2010/main" val="151138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Calibri" panose="020F0502020204030204" pitchFamily="34" charset="0"/>
              </a:rPr>
              <a:t>Vid avstämningsmöten i gruppen under terminen/läsåret behöver gruppen stämma av:</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Vilka </a:t>
            </a:r>
            <a:r>
              <a:rPr lang="sv-SE" sz="1800" kern="1200" dirty="0">
                <a:solidFill>
                  <a:srgbClr val="000000"/>
                </a:solidFill>
                <a:effectLst/>
                <a:latin typeface="Times New Roman" panose="02020603050405020304" pitchFamily="18" charset="0"/>
                <a:ea typeface="Calibri" panose="020F0502020204030204" pitchFamily="34" charset="0"/>
              </a:rPr>
              <a:t>uppgifter</a:t>
            </a:r>
            <a:r>
              <a:rPr lang="sv-SE" sz="1800" b="1" kern="1200" dirty="0">
                <a:solidFill>
                  <a:srgbClr val="000000"/>
                </a:solidFill>
                <a:effectLst/>
                <a:latin typeface="Times New Roman" panose="02020603050405020304" pitchFamily="18" charset="0"/>
                <a:ea typeface="Calibri" panose="020F0502020204030204" pitchFamily="34" charset="0"/>
              </a:rPr>
              <a:t> </a:t>
            </a:r>
            <a:r>
              <a:rPr lang="sv-SE" sz="1800" kern="1200" dirty="0">
                <a:solidFill>
                  <a:srgbClr val="000000"/>
                </a:solidFill>
                <a:effectLst/>
                <a:latin typeface="Times New Roman" panose="02020603050405020304" pitchFamily="18" charset="0"/>
                <a:ea typeface="Calibri" panose="020F0502020204030204" pitchFamily="34" charset="0"/>
              </a:rPr>
              <a:t>måste göras?</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Vem</a:t>
            </a:r>
            <a:r>
              <a:rPr lang="sv-SE" sz="1800" kern="1200" dirty="0">
                <a:solidFill>
                  <a:srgbClr val="000000"/>
                </a:solidFill>
                <a:effectLst/>
                <a:latin typeface="Times New Roman" panose="02020603050405020304" pitchFamily="18" charset="0"/>
                <a:ea typeface="Calibri" panose="020F0502020204030204" pitchFamily="34" charset="0"/>
              </a:rPr>
              <a:t> jobbar med uppgiften?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När</a:t>
            </a:r>
            <a:r>
              <a:rPr lang="sv-SE" sz="1800" kern="1200" dirty="0">
                <a:solidFill>
                  <a:srgbClr val="000000"/>
                </a:solidFill>
                <a:effectLst/>
                <a:latin typeface="Times New Roman" panose="02020603050405020304" pitchFamily="18" charset="0"/>
                <a:ea typeface="Calibri" panose="020F0502020204030204" pitchFamily="34" charset="0"/>
              </a:rPr>
              <a:t> ska uppgiften påbörjas?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När</a:t>
            </a:r>
            <a:r>
              <a:rPr lang="sv-SE" sz="1800" kern="1200" dirty="0">
                <a:solidFill>
                  <a:srgbClr val="000000"/>
                </a:solidFill>
                <a:effectLst/>
                <a:latin typeface="Times New Roman" panose="02020603050405020304" pitchFamily="18" charset="0"/>
                <a:ea typeface="Calibri" panose="020F0502020204030204" pitchFamily="34" charset="0"/>
              </a:rPr>
              <a:t> ska uppgiften vara klar?</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Hur</a:t>
            </a:r>
            <a:r>
              <a:rPr lang="sv-SE" sz="1800" kern="1200" dirty="0">
                <a:solidFill>
                  <a:srgbClr val="000000"/>
                </a:solidFill>
                <a:effectLst/>
                <a:latin typeface="Times New Roman" panose="02020603050405020304" pitchFamily="18" charset="0"/>
                <a:ea typeface="Calibri" panose="020F0502020204030204" pitchFamily="34" charset="0"/>
              </a:rPr>
              <a:t> långt har vi kommit?</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Hur</a:t>
            </a:r>
            <a:r>
              <a:rPr lang="sv-SE" sz="1800" kern="1200" dirty="0">
                <a:solidFill>
                  <a:srgbClr val="000000"/>
                </a:solidFill>
                <a:effectLst/>
                <a:latin typeface="Times New Roman" panose="02020603050405020304" pitchFamily="18" charset="0"/>
                <a:ea typeface="Calibri" panose="020F0502020204030204" pitchFamily="34" charset="0"/>
              </a:rPr>
              <a:t> ska vi arbeta vidare under terminen?</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Klassen </a:t>
            </a:r>
            <a:r>
              <a:rPr lang="sv-SE" sz="1800" kern="1200" dirty="0">
                <a:solidFill>
                  <a:srgbClr val="000000"/>
                </a:solidFill>
                <a:effectLst/>
                <a:latin typeface="Times New Roman" panose="02020603050405020304" pitchFamily="18" charset="0"/>
                <a:ea typeface="Calibri" panose="020F0502020204030204" pitchFamily="34" charset="0"/>
              </a:rPr>
              <a:t>arbetar vidare och genomför aktiviteterna under året.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Times New Roman" panose="02020603050405020304" pitchFamily="18" charset="0"/>
              </a:rPr>
              <a:t>Skolan. </a:t>
            </a:r>
            <a:r>
              <a:rPr lang="sv-SE" sz="1800" kern="1200" dirty="0">
                <a:solidFill>
                  <a:srgbClr val="000000"/>
                </a:solidFill>
                <a:effectLst/>
                <a:latin typeface="Times New Roman" panose="02020603050405020304" pitchFamily="18" charset="0"/>
                <a:ea typeface="Times New Roman" panose="02020603050405020304" pitchFamily="18" charset="0"/>
              </a:rPr>
              <a:t>Aktiviteter för skolan, tar klassrådsrepresentanten vidare till elevrådet.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Elevrådet </a:t>
            </a:r>
            <a:r>
              <a:rPr lang="sv-SE" sz="1800" kern="1200" dirty="0">
                <a:solidFill>
                  <a:srgbClr val="000000"/>
                </a:solidFill>
                <a:effectLst/>
                <a:latin typeface="Times New Roman" panose="02020603050405020304" pitchFamily="18" charset="0"/>
                <a:ea typeface="Calibri" panose="020F0502020204030204" pitchFamily="34" charset="0"/>
              </a:rPr>
              <a:t>beslutar om aktiviteter för skolan och tar tillsammans med rektor fram planer som genomförs och följs upp under året. </a:t>
            </a:r>
            <a:endParaRPr lang="sv-SE" sz="1800" dirty="0">
              <a:effectLst/>
              <a:latin typeface="Times New Roman" panose="02020603050405020304" pitchFamily="18" charset="0"/>
              <a:ea typeface="Times New Roman" panose="02020603050405020304" pitchFamily="18" charset="0"/>
            </a:endParaRPr>
          </a:p>
          <a:p>
            <a:r>
              <a:rPr lang="sv-SE" sz="1800" i="1" kern="1200" dirty="0">
                <a:solidFill>
                  <a:srgbClr val="000000"/>
                </a:solidFill>
                <a:effectLst/>
                <a:latin typeface="Times New Roman" panose="02020603050405020304" pitchFamily="18" charset="0"/>
                <a:ea typeface="Calibri" panose="020F050202020403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i="1" kern="1200" dirty="0" err="1">
                <a:solidFill>
                  <a:srgbClr val="000000"/>
                </a:solidFill>
                <a:effectLst/>
                <a:latin typeface="Times New Roman" panose="02020603050405020304" pitchFamily="18" charset="0"/>
                <a:ea typeface="Calibri" panose="020F0502020204030204" pitchFamily="34" charset="0"/>
              </a:rPr>
              <a:t>Måbra</a:t>
            </a:r>
            <a:r>
              <a:rPr lang="sv-SE" sz="1800" i="1" kern="1200">
                <a:solidFill>
                  <a:srgbClr val="000000"/>
                </a:solidFill>
                <a:effectLst/>
                <a:latin typeface="Times New Roman" panose="02020603050405020304" pitchFamily="18" charset="0"/>
                <a:ea typeface="Calibri" panose="020F0502020204030204" pitchFamily="34" charset="0"/>
              </a:rPr>
              <a:t>-planen är gruppens styrdokument.</a:t>
            </a:r>
            <a:endParaRPr lang="sv-SE" sz="180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12</a:t>
            </a:fld>
            <a:endParaRPr lang="sv-SE"/>
          </a:p>
        </p:txBody>
      </p:sp>
    </p:spTree>
    <p:extLst>
      <p:ext uri="{BB962C8B-B14F-4D97-AF65-F5344CB8AC3E}">
        <p14:creationId xmlns:p14="http://schemas.microsoft.com/office/powerpoint/2010/main" val="121244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Times New Roman" panose="02020603050405020304" pitchFamily="18" charset="0"/>
              </a:rPr>
              <a:t>Eleverna har: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rPr>
              <a:t>röstat fram aktiviteter som de önskar genomföra på klass- eller skolnivå,</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rPr>
              <a:t>har tagit fram mål som de önskar uppnå,</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rPr>
              <a:t>har fått prova på att arbeta i grupper,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rPr>
              <a:t>lärt sig olika demokratiska arbetsformer,</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rPr>
              <a:t>och har diskuterat olika roller som de kan ha i en grupp.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Nu är det alltså dags att skapa grupper kring aktiviteterna - eleverna väljer den grupp de vill arbeta med.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1D09560-0150-4767-8EB4-CE5DE35F7111}" type="slidenum">
              <a:rPr lang="sv-SE" smtClean="0"/>
              <a:t>2</a:t>
            </a:fld>
            <a:endParaRPr lang="sv-SE"/>
          </a:p>
        </p:txBody>
      </p:sp>
    </p:spTree>
    <p:extLst>
      <p:ext uri="{BB962C8B-B14F-4D97-AF65-F5344CB8AC3E}">
        <p14:creationId xmlns:p14="http://schemas.microsoft.com/office/powerpoint/2010/main" val="296327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Nu är det dags för speed-</a:t>
            </a:r>
            <a:r>
              <a:rPr lang="sv-SE" sz="1800" dirty="0" err="1">
                <a:effectLst/>
                <a:latin typeface="Times New Roman" panose="02020603050405020304" pitchFamily="18" charset="0"/>
                <a:ea typeface="Calibri" panose="020F0502020204030204" pitchFamily="34" charset="0"/>
                <a:cs typeface="Times New Roman" panose="02020603050405020304" pitchFamily="18" charset="0"/>
              </a:rPr>
              <a:t>dating</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inom gruppen och eleverna ska ta reda på varandras drivkrafter och styrkor. Samtliga elever ska samtala med varandra. Eleverna delas in i par och får 30 sekunder per person på sig att lyfta fram en aktivitet som hen tycker skulle vara bra att genomföra inom det hälsofrämjande området. Förklara varför aktiviteten är viktig och besvara frågorna; Mina styrkor är… exempelvis att skriva eller komma med olika idéer. Jag kan bidra med att organisera gruppens arbete, vara sekreterare eller liknande.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När speed-</a:t>
            </a:r>
            <a:r>
              <a:rPr lang="sv-SE" sz="1800" dirty="0" err="1">
                <a:effectLst/>
                <a:latin typeface="Times New Roman" panose="02020603050405020304" pitchFamily="18" charset="0"/>
                <a:ea typeface="Calibri" panose="020F0502020204030204" pitchFamily="34" charset="0"/>
                <a:cs typeface="Times New Roman" panose="02020603050405020304" pitchFamily="18" charset="0"/>
              </a:rPr>
              <a:t>datingen</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är över och eleverna inom gruppen har fått lyfta olika aktiviteter är det dags att besluta hur många aktiviteter som ska genomföras för att uppnå det mål som gruppen har satt upp.</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3</a:t>
            </a:fld>
            <a:endParaRPr lang="sv-SE"/>
          </a:p>
        </p:txBody>
      </p:sp>
    </p:spTree>
    <p:extLst>
      <p:ext uri="{BB962C8B-B14F-4D97-AF65-F5344CB8AC3E}">
        <p14:creationId xmlns:p14="http://schemas.microsoft.com/office/powerpoint/2010/main" val="280430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spcBef>
                <a:spcPts val="1000"/>
              </a:spcBef>
              <a:spcAft>
                <a:spcPts val="800"/>
              </a:spcAf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Uppgifter för grupperna är alltså att skapa mindre grupper kring de aktiviteter som de önskar genomföra, </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lär känna varandras styrkor och förväntningar. Diskutera rollfördelning inom gruppen. Använd mallen för fyrfältaren som stöd och hjälp vid era diskussioner.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Klassen har tidigare röstat fram aktiviteter som ska göras inom respektive hälsoområde. Grupperna utgår från detta i sina diskussioner. Nu är gruppen ansvarig för genomförandet av aktiviteten. Låt grupperna diskutera: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Vad ska göras inom ramen för det hälsofrämjande område vi ska ansvara för?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Vill vi lägga till någon aktivitet?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Är det mål som har satts upp rimligt? Är det något vi behöver förändra?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 arbetet fördelas mellan gruppens medlemmar?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Vilka uppgifter måste göras?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När ska uppgifterna göras?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Behöver vi något externt stöd? I så fall vad och från vem?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Tips!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Använd verktygslådan för att få inspiration och förslag.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är viktigt att gruppen som ska ansvara för genomförandet och leda arbetet känner sig trygga i vad som ska göras. Även om en grupp ansvarar för arbetet ska samtliga i elever i klassen involveras i genomförandet.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4</a:t>
            </a:fld>
            <a:endParaRPr lang="sv-SE"/>
          </a:p>
        </p:txBody>
      </p:sp>
    </p:spTree>
    <p:extLst>
      <p:ext uri="{BB962C8B-B14F-4D97-AF65-F5344CB8AC3E}">
        <p14:creationId xmlns:p14="http://schemas.microsoft.com/office/powerpoint/2010/main" val="123125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 nya, mindre grupperna, som har bildats ska utse en gruppledare och en sekreterare. Gruppmedlemmarna har pratat med varandra och de har lyft fram sina starka sidor och drivkrafter. Finns det flera personer som passar att vara gruppledare? I så fall kan det vara läge att lotta vem ska vara gruppledare.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En uppgift som gruppledarna har är att ansvara för att </a:t>
            </a: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följa upp att arbetet går framåt inom gruppen samt be om hjälp från mentor om det behövs.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uppgift som sekreteraren har är att ansvara för att aktivitetsplanen fylls i och uppdateras under varje möte som gruppen har. Vi ska snart gå igenom hur denna aktivitetsplan ser 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5</a:t>
            </a:fld>
            <a:endParaRPr lang="sv-SE"/>
          </a:p>
        </p:txBody>
      </p:sp>
    </p:spTree>
    <p:extLst>
      <p:ext uri="{BB962C8B-B14F-4D97-AF65-F5344CB8AC3E}">
        <p14:creationId xmlns:p14="http://schemas.microsoft.com/office/powerpoint/2010/main" val="292826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När de olika grupperna har kommit fram till aktiviteter att genomföra ska de lyfta sina tankar och idéer på aktiviteter och genomförande i helklass.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Låt eleverna diskutera: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Ska aktiviteterna genomföras samtidigt eller efter varandra?</a:t>
            </a:r>
            <a:endParaRPr lang="sv-SE" sz="1800" dirty="0">
              <a:effectLst/>
              <a:latin typeface="Times New Roman" panose="02020603050405020304" pitchFamily="18" charset="0"/>
              <a:ea typeface="Times New Roman" panose="02020603050405020304" pitchFamily="18" charset="0"/>
            </a:endParaRPr>
          </a:p>
          <a:p>
            <a:pPr marL="457200">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Exempel: Om klassen bestämt sig för att skapa en gemensam klasschatt eller äta frukost tillsammans för att få bättre relationer, kan klassen samtidigt genomföra aktiviteter för att främja delaktighet.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Klassen ska gemensamt komma fram till:</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När ska aktiviteten påbörjas?</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Vem ska göra vad under arbetets gång?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När ska aktiviteten vara klar?</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Skriv upp elevernas tankar på tavlan, förslagsvis i en tidslinje. Mentor, klassens elevrådsrepresentant eller en utvald elev kan leda diskussionen. Glöm inte att fota av tavlan så att tidslinjen sparas!</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6</a:t>
            </a:fld>
            <a:endParaRPr lang="sv-SE"/>
          </a:p>
        </p:txBody>
      </p:sp>
    </p:spTree>
    <p:extLst>
      <p:ext uri="{BB962C8B-B14F-4D97-AF65-F5344CB8AC3E}">
        <p14:creationId xmlns:p14="http://schemas.microsoft.com/office/powerpoint/2010/main" val="1141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 ska eleverna fylla i </a:t>
            </a:r>
            <a:r>
              <a:rPr lang="sv-SE"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Måbra</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-planen, vilken är en mall för att genomföra Aktivitetsplanen.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Samtliga tre grupper, alltså de tre större grupper som arbetar med ett och samma hälsofrämjande område får sedan presentera vad de kommit fram till. Detta görs i helklass.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olika grupperna behöver vara beredda på att svara på frågor som eventuellt uppkommer från klasskamraterna.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Observera!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skola kan genomföra samma aktiviteter i en hel årskurs, dock kräver detta planering via exempelvis elevråd och att skolans personal stämmer av med varandra. Annars kan det mesta av arbetet ske i enskilda klasser, men att skolan genomför ett antal gemensamma hälsofrämjande aktiviteter på temadagar, uppstarts- eller avslutningsdagar i början eller slutet av läsåret.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7</a:t>
            </a:fld>
            <a:endParaRPr lang="sv-SE"/>
          </a:p>
        </p:txBody>
      </p:sp>
    </p:spTree>
    <p:extLst>
      <p:ext uri="{BB962C8B-B14F-4D97-AF65-F5344CB8AC3E}">
        <p14:creationId xmlns:p14="http://schemas.microsoft.com/office/powerpoint/2010/main" val="175670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Nu är det dags att fylla i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Måbra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-planen, vilket är en mall för genomförande av Aktivitetsplanen. Det är den elev som har rollen som sekreterare som antecknar.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Grupperna har nu diskuterat arbetsfördelningen och vet under vilken tidpunkt på läsåret som aktiviteten ska genomföras.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Alla elever i gruppen behöver inte organisera aktiviteten, men de ska ha någon roll i arbetet. Samtliga elever i klassen deltar när aktiviteten genomförs.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8</a:t>
            </a:fld>
            <a:endParaRPr lang="sv-SE"/>
          </a:p>
        </p:txBody>
      </p:sp>
    </p:spTree>
    <p:extLst>
      <p:ext uri="{BB962C8B-B14F-4D97-AF65-F5344CB8AC3E}">
        <p14:creationId xmlns:p14="http://schemas.microsoft.com/office/powerpoint/2010/main" val="88188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Calibri" panose="020F0502020204030204" pitchFamily="34" charset="0"/>
              </a:rPr>
              <a:t>Förtydliga processen genom att fylla i följande steg. </a:t>
            </a:r>
            <a:endParaRPr lang="sv-SE" sz="1800" dirty="0">
              <a:effectLst/>
              <a:latin typeface="Times New Roman" panose="02020603050405020304" pitchFamily="18" charset="0"/>
              <a:ea typeface="Times New Roman" panose="02020603050405020304" pitchFamily="18" charset="0"/>
            </a:endParaRPr>
          </a:p>
          <a:p>
            <a:pPr marL="342900" lvl="0" indent="-342900">
              <a:buClr>
                <a:srgbClr val="000000"/>
              </a:buClr>
              <a:buFont typeface="+mj-lt"/>
              <a:buAutoNum type="arabicPeriod"/>
            </a:pPr>
            <a:r>
              <a:rPr lang="sv-SE" sz="1800" kern="1200" dirty="0">
                <a:solidFill>
                  <a:srgbClr val="000000"/>
                </a:solidFill>
                <a:effectLst/>
                <a:latin typeface="Times New Roman" panose="02020603050405020304" pitchFamily="18" charset="0"/>
                <a:ea typeface="Calibri" panose="020F0502020204030204" pitchFamily="34" charset="0"/>
              </a:rPr>
              <a:t>Sätt upp mål</a:t>
            </a:r>
            <a:endParaRPr lang="sv-SE" sz="1800" dirty="0">
              <a:effectLst/>
              <a:latin typeface="Times New Roman" panose="02020603050405020304" pitchFamily="18" charset="0"/>
              <a:ea typeface="Calibri" panose="020F0502020204030204" pitchFamily="34" charset="0"/>
            </a:endParaRPr>
          </a:p>
          <a:p>
            <a:pPr marL="342900" lvl="0" indent="-342900">
              <a:buClr>
                <a:srgbClr val="000000"/>
              </a:buClr>
              <a:buFont typeface="+mj-lt"/>
              <a:buAutoNum type="arabicPeriod"/>
            </a:pPr>
            <a:r>
              <a:rPr lang="sv-SE" sz="1800" kern="1200" dirty="0">
                <a:solidFill>
                  <a:srgbClr val="000000"/>
                </a:solidFill>
                <a:effectLst/>
                <a:latin typeface="Times New Roman" panose="02020603050405020304" pitchFamily="18" charset="0"/>
                <a:ea typeface="Calibri" panose="020F0502020204030204" pitchFamily="34" charset="0"/>
              </a:rPr>
              <a:t>Sätt upp aktiviteter</a:t>
            </a:r>
            <a:endParaRPr lang="sv-SE" sz="1800" dirty="0">
              <a:effectLst/>
              <a:latin typeface="Times New Roman" panose="02020603050405020304" pitchFamily="18" charset="0"/>
              <a:ea typeface="Calibri" panose="020F0502020204030204" pitchFamily="34" charset="0"/>
            </a:endParaRPr>
          </a:p>
          <a:p>
            <a:pPr marL="342900" lvl="0" indent="-342900">
              <a:buClr>
                <a:srgbClr val="000000"/>
              </a:buClr>
              <a:buFont typeface="+mj-lt"/>
              <a:buAutoNum type="arabicPeriod"/>
            </a:pPr>
            <a:r>
              <a:rPr lang="sv-SE" sz="1800" kern="1200" dirty="0">
                <a:solidFill>
                  <a:srgbClr val="000000"/>
                </a:solidFill>
                <a:effectLst/>
                <a:latin typeface="Times New Roman" panose="02020603050405020304" pitchFamily="18" charset="0"/>
                <a:ea typeface="Calibri" panose="020F0502020204030204" pitchFamily="34" charset="0"/>
              </a:rPr>
              <a:t>Skapa en Aktivitetsplan, det vill säga - skriv ut vad som ska göras, när det ska ske, hur ni ska gå till väga och vem som gör vad.</a:t>
            </a:r>
            <a:endParaRPr lang="sv-SE" sz="1800" dirty="0">
              <a:effectLst/>
              <a:latin typeface="Times New Roman" panose="02020603050405020304" pitchFamily="18" charset="0"/>
              <a:ea typeface="Calibri" panose="020F0502020204030204" pitchFamily="34" charset="0"/>
            </a:endParaRPr>
          </a:p>
          <a:p>
            <a:pPr marL="342900" lvl="0" indent="-342900">
              <a:buClr>
                <a:srgbClr val="000000"/>
              </a:buClr>
              <a:buFont typeface="+mj-lt"/>
              <a:buAutoNum type="arabicPeriod"/>
            </a:pPr>
            <a:r>
              <a:rPr lang="sv-SE" sz="1800" kern="1200" dirty="0">
                <a:solidFill>
                  <a:srgbClr val="000000"/>
                </a:solidFill>
                <a:effectLst/>
                <a:latin typeface="Times New Roman" panose="02020603050405020304" pitchFamily="18" charset="0"/>
                <a:ea typeface="Calibri" panose="020F0502020204030204" pitchFamily="34" charset="0"/>
              </a:rPr>
              <a:t>Genomför Aktivitetsplanen.</a:t>
            </a:r>
            <a:endParaRPr lang="sv-SE" sz="1800" dirty="0">
              <a:effectLst/>
              <a:latin typeface="Times New Roman" panose="02020603050405020304" pitchFamily="18"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21D09560-0150-4767-8EB4-CE5DE35F7111}" type="slidenum">
              <a:rPr lang="sv-SE" smtClean="0"/>
              <a:t>9</a:t>
            </a:fld>
            <a:endParaRPr lang="sv-SE"/>
          </a:p>
        </p:txBody>
      </p:sp>
    </p:spTree>
    <p:extLst>
      <p:ext uri="{BB962C8B-B14F-4D97-AF65-F5344CB8AC3E}">
        <p14:creationId xmlns:p14="http://schemas.microsoft.com/office/powerpoint/2010/main" val="244657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4CBFBC-2319-6FFA-D4A6-D1252CF975B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tx2"/>
                </a:solidFill>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5EDE7E5A-5B97-7CE4-8549-D0036BC8FF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13643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88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_Vit">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5CDA49DE-CFF6-1E55-A871-5B3B9464D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2936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Ljusgrön">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EA678487-A2A2-5502-DCCC-9F6078BA9B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10493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tx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9A9D3BD-A519-DD5D-FA6D-AC5C7FF5A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35795" y="861100"/>
            <a:ext cx="4415438" cy="4415438"/>
          </a:xfrm>
          <a:prstGeom prst="rect">
            <a:avLst/>
          </a:prstGeom>
        </p:spPr>
      </p:pic>
    </p:spTree>
    <p:extLst>
      <p:ext uri="{BB962C8B-B14F-4D97-AF65-F5344CB8AC3E}">
        <p14:creationId xmlns:p14="http://schemas.microsoft.com/office/powerpoint/2010/main" val="309917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_Neongrön">
    <p:bg>
      <p:bgPr>
        <a:solidFill>
          <a:schemeClr val="accent2"/>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F9C79294-F27C-9C9C-302B-81A1F7EC5D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417294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D71AC-D7FF-954A-31AB-E5A7480C36C1}"/>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0E82AE-C030-0C1D-F25B-202930CED9E8}"/>
              </a:ext>
            </a:extLst>
          </p:cNvPr>
          <p:cNvSpPr>
            <a:spLocks noGrp="1"/>
          </p:cNvSpPr>
          <p:nvPr>
            <p:ph idx="1"/>
          </p:nvPr>
        </p:nvSpPr>
        <p:spPr>
          <a:xfrm>
            <a:off x="838200" y="1825625"/>
            <a:ext cx="10515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1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64401-4219-ACDF-B838-E16E35208D6C}"/>
              </a:ext>
            </a:extLst>
          </p:cNvPr>
          <p:cNvSpPr>
            <a:spLocks noGrp="1"/>
          </p:cNvSpPr>
          <p:nvPr>
            <p:ph type="title"/>
          </p:nvPr>
        </p:nvSpPr>
        <p:spPr>
          <a:xfrm>
            <a:off x="831850" y="1709738"/>
            <a:ext cx="10515600" cy="2852737"/>
          </a:xfrm>
          <a:prstGeom prst="rect">
            <a:avLst/>
          </a:prstGeom>
        </p:spPr>
        <p:txBody>
          <a:bodyPr anchor="b"/>
          <a:lstStyle>
            <a:lvl1pPr>
              <a:defRPr sz="60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C561FB8-E7DC-AB71-2A6F-53FB317CE7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6889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F855C-B949-1E54-6960-3D66D32E96B6}"/>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7119D1-D158-8E77-085D-AED73462A6B9}"/>
              </a:ext>
            </a:extLst>
          </p:cNvPr>
          <p:cNvSpPr>
            <a:spLocks noGrp="1"/>
          </p:cNvSpPr>
          <p:nvPr>
            <p:ph sz="half" idx="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00E45A0-FD59-03A9-C17C-398EFD3DEEDF}"/>
              </a:ext>
            </a:extLst>
          </p:cNvPr>
          <p:cNvSpPr>
            <a:spLocks noGrp="1"/>
          </p:cNvSpPr>
          <p:nvPr>
            <p:ph sz="half" idx="2"/>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6891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ECECFC-094C-8A75-521F-5C1B342CB09E}"/>
              </a:ext>
            </a:extLst>
          </p:cNvPr>
          <p:cNvSpPr>
            <a:spLocks noGrp="1"/>
          </p:cNvSpPr>
          <p:nvPr>
            <p:ph type="title"/>
          </p:nvPr>
        </p:nvSpPr>
        <p:spPr>
          <a:xfrm>
            <a:off x="839788"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0BEF0D-9A2F-E4D7-B5B2-8C95A38412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B5BB3ECF-7864-D17B-C834-E02D5A7F4799}"/>
              </a:ext>
            </a:extLst>
          </p:cNvPr>
          <p:cNvSpPr>
            <a:spLocks noGrp="1"/>
          </p:cNvSpPr>
          <p:nvPr>
            <p:ph sz="half" idx="2"/>
          </p:nvPr>
        </p:nvSpPr>
        <p:spPr>
          <a:xfrm>
            <a:off x="839788" y="2505075"/>
            <a:ext cx="5157787"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9EDB2081-0E3C-7700-C334-EE0EC6138D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70BE40B1-E797-76F3-9AE0-CEDB84D2CE96}"/>
              </a:ext>
            </a:extLst>
          </p:cNvPr>
          <p:cNvSpPr>
            <a:spLocks noGrp="1"/>
          </p:cNvSpPr>
          <p:nvPr>
            <p:ph sz="quarter" idx="4"/>
          </p:nvPr>
        </p:nvSpPr>
        <p:spPr>
          <a:xfrm>
            <a:off x="6172200" y="2505075"/>
            <a:ext cx="5183188"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1761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5DA9D6-779C-6C68-CCF4-B43527D9DCBF}"/>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Tree>
    <p:extLst>
      <p:ext uri="{BB962C8B-B14F-4D97-AF65-F5344CB8AC3E}">
        <p14:creationId xmlns:p14="http://schemas.microsoft.com/office/powerpoint/2010/main" val="87687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14B76-9DA7-BCFC-9917-0F95662DDABA}"/>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8D7C5438-8079-A022-DBB8-BD0E2D7076CC}"/>
              </a:ext>
            </a:extLst>
          </p:cNvPr>
          <p:cNvSpPr>
            <a:spLocks noGrp="1"/>
          </p:cNvSpPr>
          <p:nvPr>
            <p:ph idx="1"/>
          </p:nvPr>
        </p:nvSpPr>
        <p:spPr>
          <a:xfrm>
            <a:off x="5183188" y="987425"/>
            <a:ext cx="6172200" cy="48736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015F69B9-5F36-9A78-B824-CB5584B46F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8959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6BA99A-037C-7ACD-E3F3-A85A9242C53E}"/>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E0400D6-1FCC-6781-4B91-06828B83EA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4D73B66-53AA-DA82-77FA-795572A0CF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4033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A051477-A83C-2EB6-F9D5-D8271E2C3E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13545" y="6163325"/>
            <a:ext cx="488430" cy="488430"/>
          </a:xfrm>
          <a:prstGeom prst="rect">
            <a:avLst/>
          </a:prstGeom>
        </p:spPr>
      </p:pic>
      <p:sp>
        <p:nvSpPr>
          <p:cNvPr id="8" name="textruta 7">
            <a:extLst>
              <a:ext uri="{FF2B5EF4-FFF2-40B4-BE49-F238E27FC236}">
                <a16:creationId xmlns:a16="http://schemas.microsoft.com/office/drawing/2014/main" id="{E743BD64-2215-23DD-5DB3-BDE03894E524}"/>
              </a:ext>
            </a:extLst>
          </p:cNvPr>
          <p:cNvSpPr txBox="1"/>
          <p:nvPr userDrawn="1"/>
        </p:nvSpPr>
        <p:spPr>
          <a:xfrm>
            <a:off x="959371" y="6292124"/>
            <a:ext cx="6610663" cy="2308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900" b="1"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Hälsoparlamentet</a:t>
            </a:r>
            <a:r>
              <a:rPr kumimoji="0" lang="sv-SE" sz="9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   Arbete med Aktivitetsplan enligt alternativ 2</a:t>
            </a:r>
          </a:p>
        </p:txBody>
      </p:sp>
    </p:spTree>
    <p:extLst>
      <p:ext uri="{BB962C8B-B14F-4D97-AF65-F5344CB8AC3E}">
        <p14:creationId xmlns:p14="http://schemas.microsoft.com/office/powerpoint/2010/main" val="167201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96789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F13A41C-E568-E145-793E-750176E124A2}"/>
              </a:ext>
            </a:extLst>
          </p:cNvPr>
          <p:cNvSpPr>
            <a:spLocks noGrp="1"/>
          </p:cNvSpPr>
          <p:nvPr>
            <p:ph type="ctrTitle" idx="4294967295"/>
          </p:nvPr>
        </p:nvSpPr>
        <p:spPr>
          <a:xfrm>
            <a:off x="914400" y="2885660"/>
            <a:ext cx="5181600" cy="1033462"/>
          </a:xfrm>
          <a:prstGeom prst="rect">
            <a:avLst/>
          </a:prstGeom>
        </p:spPr>
        <p:txBody>
          <a:bodyPr vert="horz" lIns="91440" tIns="45720" rIns="91440" bIns="45720" rtlCol="0" anchor="t">
            <a:normAutofit/>
          </a:bodyPr>
          <a:lstStyle/>
          <a:p>
            <a:pPr algn="l"/>
            <a:r>
              <a:rPr lang="en-US" sz="4000" b="1" kern="1200" dirty="0" err="1">
                <a:solidFill>
                  <a:schemeClr val="tx2"/>
                </a:solidFill>
                <a:latin typeface="Georgia" panose="02040502050405020303" pitchFamily="18" charset="0"/>
                <a:cs typeface="Times New Roman" panose="02020603050405020304" pitchFamily="18" charset="0"/>
              </a:rPr>
              <a:t>Hälsoparlamentet</a:t>
            </a:r>
            <a:endParaRPr lang="en-US" sz="4000" b="1" kern="1200" dirty="0">
              <a:solidFill>
                <a:schemeClr val="tx2"/>
              </a:solidFill>
              <a:latin typeface="Georgia" panose="02040502050405020303" pitchFamily="18" charset="0"/>
            </a:endParaRPr>
          </a:p>
        </p:txBody>
      </p:sp>
      <p:sp>
        <p:nvSpPr>
          <p:cNvPr id="11" name="textruta 10">
            <a:extLst>
              <a:ext uri="{FF2B5EF4-FFF2-40B4-BE49-F238E27FC236}">
                <a16:creationId xmlns:a16="http://schemas.microsoft.com/office/drawing/2014/main" id="{35950007-92B3-9271-5A91-A89A5E49F1C7}"/>
              </a:ext>
            </a:extLst>
          </p:cNvPr>
          <p:cNvSpPr txBox="1"/>
          <p:nvPr/>
        </p:nvSpPr>
        <p:spPr>
          <a:xfrm>
            <a:off x="914400" y="3919122"/>
            <a:ext cx="4772618" cy="13234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sz="2000" dirty="0">
                <a:solidFill>
                  <a:schemeClr val="tx2"/>
                </a:solidFill>
                <a:ea typeface="Calibri" panose="020F0502020204030204" pitchFamily="34" charset="0"/>
                <a:cs typeface="Times New Roman" panose="02020603050405020304" pitchFamily="18" charset="0"/>
              </a:rPr>
              <a:t>Arbete </a:t>
            </a:r>
            <a:r>
              <a:rPr lang="sv-SE" sz="2000">
                <a:solidFill>
                  <a:schemeClr val="tx2"/>
                </a:solidFill>
                <a:ea typeface="Calibri" panose="020F0502020204030204" pitchFamily="34" charset="0"/>
                <a:cs typeface="Times New Roman" panose="02020603050405020304" pitchFamily="18" charset="0"/>
              </a:rPr>
              <a:t>med Aktivitetsplan </a:t>
            </a:r>
            <a:r>
              <a:rPr lang="sv-SE" sz="2000" dirty="0">
                <a:solidFill>
                  <a:schemeClr val="tx2"/>
                </a:solidFill>
                <a:ea typeface="Calibri" panose="020F0502020204030204" pitchFamily="34" charset="0"/>
                <a:cs typeface="Times New Roman" panose="02020603050405020304" pitchFamily="18" charset="0"/>
              </a:rPr>
              <a:t>enligt alternativ 2</a:t>
            </a:r>
            <a:endParaRPr kumimoji="0" lang="sv-SE" sz="20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sv-SE" sz="2000" dirty="0">
              <a:solidFill>
                <a:schemeClr val="tx2"/>
              </a:solidFill>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chemeClr val="tx2"/>
                </a:solidFill>
                <a:effectLst/>
                <a:uLnTx/>
                <a:uFillTx/>
                <a:ea typeface="+mn-ea"/>
                <a:cs typeface="Times New Roman" panose="02020603050405020304" pitchFamily="18" charset="0"/>
              </a:rPr>
              <a:t>Presentation 10</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chemeClr val="tx2"/>
              </a:solidFill>
              <a:effectLst/>
              <a:uLnTx/>
              <a:uFillTx/>
              <a:ea typeface="+mn-ea"/>
              <a:cs typeface="Times New Roman" panose="02020603050405020304" pitchFamily="18" charset="0"/>
            </a:endParaRPr>
          </a:p>
        </p:txBody>
      </p:sp>
      <p:cxnSp>
        <p:nvCxnSpPr>
          <p:cNvPr id="13" name="Rak 12">
            <a:extLst>
              <a:ext uri="{FF2B5EF4-FFF2-40B4-BE49-F238E27FC236}">
                <a16:creationId xmlns:a16="http://schemas.microsoft.com/office/drawing/2014/main" id="{592CDBEF-4F39-D1DF-0388-02DC0505CD99}"/>
              </a:ext>
            </a:extLst>
          </p:cNvPr>
          <p:cNvCxnSpPr>
            <a:cxnSpLocks/>
          </p:cNvCxnSpPr>
          <p:nvPr/>
        </p:nvCxnSpPr>
        <p:spPr>
          <a:xfrm>
            <a:off x="629588" y="-891963"/>
            <a:ext cx="4636930" cy="0"/>
          </a:xfrm>
          <a:prstGeom prst="line">
            <a:avLst/>
          </a:prstGeom>
        </p:spPr>
        <p:style>
          <a:lnRef idx="3">
            <a:schemeClr val="accent3"/>
          </a:lnRef>
          <a:fillRef idx="0">
            <a:schemeClr val="accent3"/>
          </a:fillRef>
          <a:effectRef idx="2">
            <a:schemeClr val="accent3"/>
          </a:effectRef>
          <a:fontRef idx="minor">
            <a:schemeClr val="tx1"/>
          </a:fontRef>
        </p:style>
      </p:cxnSp>
      <p:pic>
        <p:nvPicPr>
          <p:cNvPr id="19" name="Bildobjekt 18">
            <a:extLst>
              <a:ext uri="{FF2B5EF4-FFF2-40B4-BE49-F238E27FC236}">
                <a16:creationId xmlns:a16="http://schemas.microsoft.com/office/drawing/2014/main" id="{24BDC406-71F7-6DF9-7832-906CBAC1509A}"/>
              </a:ext>
            </a:extLst>
          </p:cNvPr>
          <p:cNvPicPr>
            <a:picLocks noChangeAspect="1"/>
          </p:cNvPicPr>
          <p:nvPr/>
        </p:nvPicPr>
        <p:blipFill>
          <a:blip r:embed="rId3"/>
          <a:stretch>
            <a:fillRect/>
          </a:stretch>
        </p:blipFill>
        <p:spPr>
          <a:xfrm>
            <a:off x="944381" y="5757473"/>
            <a:ext cx="1424066" cy="564998"/>
          </a:xfrm>
          <a:prstGeom prst="rect">
            <a:avLst/>
          </a:prstGeom>
        </p:spPr>
      </p:pic>
      <p:pic>
        <p:nvPicPr>
          <p:cNvPr id="23" name="Bildobjekt 22">
            <a:extLst>
              <a:ext uri="{FF2B5EF4-FFF2-40B4-BE49-F238E27FC236}">
                <a16:creationId xmlns:a16="http://schemas.microsoft.com/office/drawing/2014/main" id="{C9C97324-8287-E452-6A00-71FB6B4BA9CF}"/>
              </a:ext>
            </a:extLst>
          </p:cNvPr>
          <p:cNvPicPr>
            <a:picLocks noChangeAspect="1"/>
          </p:cNvPicPr>
          <p:nvPr/>
        </p:nvPicPr>
        <p:blipFill>
          <a:blip r:embed="rId4"/>
          <a:stretch>
            <a:fillRect/>
          </a:stretch>
        </p:blipFill>
        <p:spPr>
          <a:xfrm>
            <a:off x="2773181" y="5810013"/>
            <a:ext cx="1902131" cy="459918"/>
          </a:xfrm>
          <a:prstGeom prst="rect">
            <a:avLst/>
          </a:prstGeom>
        </p:spPr>
      </p:pic>
    </p:spTree>
    <p:extLst>
      <p:ext uri="{BB962C8B-B14F-4D97-AF65-F5344CB8AC3E}">
        <p14:creationId xmlns:p14="http://schemas.microsoft.com/office/powerpoint/2010/main" val="188628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1317951"/>
          </a:xfrm>
        </p:spPr>
        <p:txBody>
          <a:bodyPr/>
          <a:lstStyle/>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Förlag på upplägg för genomförande med tidsintervall under ett läsår.</a:t>
            </a:r>
          </a:p>
          <a:p>
            <a:pPr>
              <a:lnSpc>
                <a:spcPct val="100000"/>
              </a:lnSpc>
              <a:spcBef>
                <a:spcPts val="0"/>
              </a:spcBef>
              <a:spcAft>
                <a:spcPts val="1800"/>
              </a:spcAft>
              <a:buClr>
                <a:schemeClr val="dk1"/>
              </a:buClr>
              <a:buSzPts val="1100"/>
            </a:pPr>
            <a:r>
              <a:rPr lang="sv-SE" sz="1200" b="1" u="sng" dirty="0">
                <a:ea typeface="+mn-lt"/>
                <a:cs typeface="Times New Roman" panose="02020603050405020304" pitchFamily="18" charset="0"/>
              </a:rPr>
              <a:t>För genomförande av Hälsoparlamentet, passar både alternativ 1 och 2</a:t>
            </a:r>
            <a:r>
              <a:rPr lang="sv-SE" sz="1200" b="1" dirty="0">
                <a:ea typeface="+mn-lt"/>
                <a:cs typeface="Times New Roman" panose="02020603050405020304" pitchFamily="18" charset="0"/>
              </a:rPr>
              <a:t>. </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grpSp>
        <p:nvGrpSpPr>
          <p:cNvPr id="3" name="Grupp 2">
            <a:extLst>
              <a:ext uri="{FF2B5EF4-FFF2-40B4-BE49-F238E27FC236}">
                <a16:creationId xmlns:a16="http://schemas.microsoft.com/office/drawing/2014/main" id="{F1C9D6B9-214A-4EA7-65A5-A7518740F48F}"/>
              </a:ext>
            </a:extLst>
          </p:cNvPr>
          <p:cNvGrpSpPr/>
          <p:nvPr/>
        </p:nvGrpSpPr>
        <p:grpSpPr>
          <a:xfrm>
            <a:off x="950026" y="3084610"/>
            <a:ext cx="9639166" cy="2265014"/>
            <a:chOff x="950026" y="3428994"/>
            <a:chExt cx="9639166" cy="2265014"/>
          </a:xfrm>
        </p:grpSpPr>
        <p:sp>
          <p:nvSpPr>
            <p:cNvPr id="2" name="Rektangel 1">
              <a:extLst>
                <a:ext uri="{FF2B5EF4-FFF2-40B4-BE49-F238E27FC236}">
                  <a16:creationId xmlns:a16="http://schemas.microsoft.com/office/drawing/2014/main" id="{29FF0952-37E5-D4A4-7393-C012911DEE1D}"/>
                </a:ext>
              </a:extLst>
            </p:cNvPr>
            <p:cNvSpPr/>
            <p:nvPr/>
          </p:nvSpPr>
          <p:spPr>
            <a:xfrm>
              <a:off x="950026" y="3428999"/>
              <a:ext cx="1615044" cy="2265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3995265-65F6-16B9-DF93-8BDB467DF694}"/>
                </a:ext>
              </a:extLst>
            </p:cNvPr>
            <p:cNvSpPr/>
            <p:nvPr/>
          </p:nvSpPr>
          <p:spPr>
            <a:xfrm>
              <a:off x="5755935" y="3428997"/>
              <a:ext cx="1615044" cy="2265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90EDBBC-5DC3-B2C9-6BCE-8F7AB3D3F820}"/>
                </a:ext>
              </a:extLst>
            </p:cNvPr>
            <p:cNvSpPr/>
            <p:nvPr/>
          </p:nvSpPr>
          <p:spPr>
            <a:xfrm>
              <a:off x="7359104" y="3428996"/>
              <a:ext cx="1615044" cy="2265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B467A8C-E364-6A59-0FF9-BC4341C4D4EB}"/>
                </a:ext>
              </a:extLst>
            </p:cNvPr>
            <p:cNvSpPr/>
            <p:nvPr/>
          </p:nvSpPr>
          <p:spPr>
            <a:xfrm>
              <a:off x="4155464" y="3428994"/>
              <a:ext cx="1615044" cy="2265007"/>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03031CF-2A53-789A-06F4-EF58EC9C522D}"/>
                </a:ext>
              </a:extLst>
            </p:cNvPr>
            <p:cNvSpPr/>
            <p:nvPr/>
          </p:nvSpPr>
          <p:spPr>
            <a:xfrm>
              <a:off x="2553195" y="3428997"/>
              <a:ext cx="1615044" cy="226500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648138A-49E4-5566-A703-91D0C4635313}"/>
                </a:ext>
              </a:extLst>
            </p:cNvPr>
            <p:cNvSpPr/>
            <p:nvPr/>
          </p:nvSpPr>
          <p:spPr>
            <a:xfrm>
              <a:off x="8974148" y="3428994"/>
              <a:ext cx="1615044" cy="226500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 name="Platshållare för text 3">
            <a:extLst>
              <a:ext uri="{FF2B5EF4-FFF2-40B4-BE49-F238E27FC236}">
                <a16:creationId xmlns:a16="http://schemas.microsoft.com/office/drawing/2014/main" id="{44F2F04D-2083-E776-ADCD-A962655FB0FB}"/>
              </a:ext>
            </a:extLst>
          </p:cNvPr>
          <p:cNvSpPr txBox="1">
            <a:spLocks/>
          </p:cNvSpPr>
          <p:nvPr/>
        </p:nvSpPr>
        <p:spPr>
          <a:xfrm>
            <a:off x="107531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Augusti</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Introduktion för personal</a:t>
            </a:r>
          </a:p>
        </p:txBody>
      </p:sp>
      <p:sp>
        <p:nvSpPr>
          <p:cNvPr id="16" name="Platshållare för text 3">
            <a:extLst>
              <a:ext uri="{FF2B5EF4-FFF2-40B4-BE49-F238E27FC236}">
                <a16:creationId xmlns:a16="http://schemas.microsoft.com/office/drawing/2014/main" id="{1164702C-41E5-4371-A37A-B9CB024A5C16}"/>
              </a:ext>
            </a:extLst>
          </p:cNvPr>
          <p:cNvSpPr txBox="1">
            <a:spLocks/>
          </p:cNvSpPr>
          <p:nvPr/>
        </p:nvSpPr>
        <p:spPr>
          <a:xfrm>
            <a:off x="271084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err="1">
                <a:ea typeface="+mn-lt"/>
                <a:cs typeface="Times New Roman" panose="02020603050405020304" pitchFamily="18" charset="0"/>
              </a:rPr>
              <a:t>Sept</a:t>
            </a:r>
            <a:r>
              <a:rPr lang="sv-SE" b="1" dirty="0">
                <a:ea typeface="+mn-lt"/>
                <a:cs typeface="Times New Roman" panose="02020603050405020304" pitchFamily="18" charset="0"/>
              </a:rPr>
              <a:t>–okt</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1</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Introduktion för elever </a:t>
            </a:r>
          </a:p>
        </p:txBody>
      </p:sp>
      <p:sp>
        <p:nvSpPr>
          <p:cNvPr id="17" name="Platshållare för text 3">
            <a:extLst>
              <a:ext uri="{FF2B5EF4-FFF2-40B4-BE49-F238E27FC236}">
                <a16:creationId xmlns:a16="http://schemas.microsoft.com/office/drawing/2014/main" id="{78772CB8-2B5D-3952-A7AE-4751BA16C153}"/>
              </a:ext>
            </a:extLst>
          </p:cNvPr>
          <p:cNvSpPr txBox="1">
            <a:spLocks/>
          </p:cNvSpPr>
          <p:nvPr/>
        </p:nvSpPr>
        <p:spPr>
          <a:xfrm>
            <a:off x="429054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November</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2</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Nuläge, enkät-undersökning</a:t>
            </a:r>
          </a:p>
        </p:txBody>
      </p:sp>
      <p:sp>
        <p:nvSpPr>
          <p:cNvPr id="18" name="Platshållare för text 3">
            <a:extLst>
              <a:ext uri="{FF2B5EF4-FFF2-40B4-BE49-F238E27FC236}">
                <a16:creationId xmlns:a16="http://schemas.microsoft.com/office/drawing/2014/main" id="{335992AF-18DD-80E8-C1A4-69D32A958E63}"/>
              </a:ext>
            </a:extLst>
          </p:cNvPr>
          <p:cNvSpPr txBox="1">
            <a:spLocks/>
          </p:cNvSpPr>
          <p:nvPr/>
        </p:nvSpPr>
        <p:spPr>
          <a:xfrm>
            <a:off x="592607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Dec–februari</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3</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Planera — Demokrati i praktiken</a:t>
            </a:r>
          </a:p>
        </p:txBody>
      </p:sp>
      <p:sp>
        <p:nvSpPr>
          <p:cNvPr id="19" name="Platshållare för text 3">
            <a:extLst>
              <a:ext uri="{FF2B5EF4-FFF2-40B4-BE49-F238E27FC236}">
                <a16:creationId xmlns:a16="http://schemas.microsoft.com/office/drawing/2014/main" id="{6F3EB1EA-D9C4-C4AD-1D97-D72A4207E314}"/>
              </a:ext>
            </a:extLst>
          </p:cNvPr>
          <p:cNvSpPr txBox="1">
            <a:spLocks/>
          </p:cNvSpPr>
          <p:nvPr/>
        </p:nvSpPr>
        <p:spPr>
          <a:xfrm>
            <a:off x="748051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Mars–maj</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4</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Genomföra hälsofrämjande aktiviteter</a:t>
            </a:r>
          </a:p>
        </p:txBody>
      </p:sp>
      <p:sp>
        <p:nvSpPr>
          <p:cNvPr id="20" name="Platshållare för text 3">
            <a:extLst>
              <a:ext uri="{FF2B5EF4-FFF2-40B4-BE49-F238E27FC236}">
                <a16:creationId xmlns:a16="http://schemas.microsoft.com/office/drawing/2014/main" id="{3069CE6D-31B5-1BE3-8AD4-D560B2FCFF4A}"/>
              </a:ext>
            </a:extLst>
          </p:cNvPr>
          <p:cNvSpPr txBox="1">
            <a:spLocks/>
          </p:cNvSpPr>
          <p:nvPr/>
        </p:nvSpPr>
        <p:spPr>
          <a:xfrm>
            <a:off x="911603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Juni</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5</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Utvärdering och nästa steg</a:t>
            </a:r>
          </a:p>
        </p:txBody>
      </p:sp>
    </p:spTree>
    <p:extLst>
      <p:ext uri="{BB962C8B-B14F-4D97-AF65-F5344CB8AC3E}">
        <p14:creationId xmlns:p14="http://schemas.microsoft.com/office/powerpoint/2010/main" val="388545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1317951"/>
          </a:xfrm>
        </p:spPr>
        <p:txBody>
          <a:bodyPr/>
          <a:lstStyle/>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Förslag på upplägg för genomförande under en termin. </a:t>
            </a:r>
          </a:p>
          <a:p>
            <a:pPr>
              <a:lnSpc>
                <a:spcPct val="100000"/>
              </a:lnSpc>
              <a:spcBef>
                <a:spcPts val="0"/>
              </a:spcBef>
              <a:spcAft>
                <a:spcPts val="1800"/>
              </a:spcAft>
              <a:buClr>
                <a:schemeClr val="dk1"/>
              </a:buClr>
              <a:buSzPts val="1100"/>
            </a:pPr>
            <a:r>
              <a:rPr lang="sv-SE" sz="1200" b="1" u="sng" dirty="0">
                <a:ea typeface="+mn-lt"/>
                <a:cs typeface="Times New Roman" panose="02020603050405020304" pitchFamily="18" charset="0"/>
              </a:rPr>
              <a:t>För genomförande av Hälsoparlamentet, endast för alternativ 2</a:t>
            </a:r>
            <a:r>
              <a:rPr lang="sv-SE" sz="1200" b="1" dirty="0">
                <a:ea typeface="+mn-lt"/>
                <a:cs typeface="Times New Roman" panose="02020603050405020304" pitchFamily="18" charset="0"/>
              </a:rPr>
              <a:t>.</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grpSp>
        <p:nvGrpSpPr>
          <p:cNvPr id="6" name="Grupp 5">
            <a:extLst>
              <a:ext uri="{FF2B5EF4-FFF2-40B4-BE49-F238E27FC236}">
                <a16:creationId xmlns:a16="http://schemas.microsoft.com/office/drawing/2014/main" id="{920D0489-F08D-E2A5-67B1-C93770B01691}"/>
              </a:ext>
            </a:extLst>
          </p:cNvPr>
          <p:cNvGrpSpPr/>
          <p:nvPr/>
        </p:nvGrpSpPr>
        <p:grpSpPr>
          <a:xfrm>
            <a:off x="950026" y="3084613"/>
            <a:ext cx="8823367" cy="2449288"/>
            <a:chOff x="950026" y="3084613"/>
            <a:chExt cx="8823367" cy="2449288"/>
          </a:xfrm>
        </p:grpSpPr>
        <p:sp>
          <p:nvSpPr>
            <p:cNvPr id="2" name="Rektangel 1">
              <a:extLst>
                <a:ext uri="{FF2B5EF4-FFF2-40B4-BE49-F238E27FC236}">
                  <a16:creationId xmlns:a16="http://schemas.microsoft.com/office/drawing/2014/main" id="{29FF0952-37E5-D4A4-7393-C012911DEE1D}"/>
                </a:ext>
              </a:extLst>
            </p:cNvPr>
            <p:cNvSpPr/>
            <p:nvPr/>
          </p:nvSpPr>
          <p:spPr>
            <a:xfrm>
              <a:off x="950026" y="3084615"/>
              <a:ext cx="2220686" cy="24492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3995265-65F6-16B9-DF93-8BDB467DF694}"/>
                </a:ext>
              </a:extLst>
            </p:cNvPr>
            <p:cNvSpPr/>
            <p:nvPr/>
          </p:nvSpPr>
          <p:spPr>
            <a:xfrm>
              <a:off x="7552707" y="3084614"/>
              <a:ext cx="2220686" cy="2449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B467A8C-E364-6A59-0FF9-BC4341C4D4EB}"/>
                </a:ext>
              </a:extLst>
            </p:cNvPr>
            <p:cNvSpPr/>
            <p:nvPr/>
          </p:nvSpPr>
          <p:spPr>
            <a:xfrm>
              <a:off x="5355772" y="3084613"/>
              <a:ext cx="2220686" cy="2449286"/>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03031CF-2A53-789A-06F4-EF58EC9C522D}"/>
                </a:ext>
              </a:extLst>
            </p:cNvPr>
            <p:cNvSpPr/>
            <p:nvPr/>
          </p:nvSpPr>
          <p:spPr>
            <a:xfrm>
              <a:off x="3170712" y="3084613"/>
              <a:ext cx="2220686" cy="24492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 name="Platshållare för text 3">
            <a:extLst>
              <a:ext uri="{FF2B5EF4-FFF2-40B4-BE49-F238E27FC236}">
                <a16:creationId xmlns:a16="http://schemas.microsoft.com/office/drawing/2014/main" id="{44F2F04D-2083-E776-ADCD-A962655FB0FB}"/>
              </a:ext>
            </a:extLst>
          </p:cNvPr>
          <p:cNvSpPr txBox="1">
            <a:spLocks/>
          </p:cNvSpPr>
          <p:nvPr/>
        </p:nvSpPr>
        <p:spPr>
          <a:xfrm>
            <a:off x="1075317" y="3252070"/>
            <a:ext cx="1988517"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Augusti</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Introduktion för personal</a:t>
            </a:r>
          </a:p>
        </p:txBody>
      </p:sp>
      <p:sp>
        <p:nvSpPr>
          <p:cNvPr id="16" name="Platshållare för text 3">
            <a:extLst>
              <a:ext uri="{FF2B5EF4-FFF2-40B4-BE49-F238E27FC236}">
                <a16:creationId xmlns:a16="http://schemas.microsoft.com/office/drawing/2014/main" id="{1164702C-41E5-4371-A37A-B9CB024A5C16}"/>
              </a:ext>
            </a:extLst>
          </p:cNvPr>
          <p:cNvSpPr txBox="1">
            <a:spLocks/>
          </p:cNvSpPr>
          <p:nvPr/>
        </p:nvSpPr>
        <p:spPr>
          <a:xfrm>
            <a:off x="3296003" y="3252072"/>
            <a:ext cx="192913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September</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1</a:t>
            </a:r>
          </a:p>
          <a:p>
            <a:pPr algn="ctr">
              <a:lnSpc>
                <a:spcPct val="100000"/>
              </a:lnSpc>
              <a:spcBef>
                <a:spcPts val="0"/>
              </a:spcBef>
              <a:spcAft>
                <a:spcPts val="600"/>
              </a:spcAft>
              <a:buClr>
                <a:schemeClr val="dk1"/>
              </a:buClr>
              <a:buSzPts val="1100"/>
            </a:pPr>
            <a:r>
              <a:rPr lang="sv-SE" sz="1400" dirty="0">
                <a:ea typeface="+mn-lt"/>
                <a:cs typeface="Times New Roman" panose="02020603050405020304" pitchFamily="18" charset="0"/>
              </a:rPr>
              <a:t>Introduktion för elever. </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2 </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Nuläge, enkät-undersökning</a:t>
            </a:r>
          </a:p>
        </p:txBody>
      </p:sp>
      <p:sp>
        <p:nvSpPr>
          <p:cNvPr id="17" name="Platshållare för text 3">
            <a:extLst>
              <a:ext uri="{FF2B5EF4-FFF2-40B4-BE49-F238E27FC236}">
                <a16:creationId xmlns:a16="http://schemas.microsoft.com/office/drawing/2014/main" id="{78772CB8-2B5D-3952-A7AE-4751BA16C153}"/>
              </a:ext>
            </a:extLst>
          </p:cNvPr>
          <p:cNvSpPr txBox="1">
            <a:spLocks/>
          </p:cNvSpPr>
          <p:nvPr/>
        </p:nvSpPr>
        <p:spPr>
          <a:xfrm>
            <a:off x="5516689" y="3252070"/>
            <a:ext cx="18935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Okt–dec</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3</a:t>
            </a:r>
          </a:p>
          <a:p>
            <a:pPr algn="ctr">
              <a:lnSpc>
                <a:spcPct val="100000"/>
              </a:lnSpc>
              <a:spcBef>
                <a:spcPts val="0"/>
              </a:spcBef>
              <a:spcAft>
                <a:spcPts val="600"/>
              </a:spcAft>
              <a:buClr>
                <a:schemeClr val="dk1"/>
              </a:buClr>
              <a:buSzPts val="1100"/>
            </a:pPr>
            <a:r>
              <a:rPr lang="sv-SE" sz="1400" dirty="0">
                <a:ea typeface="+mn-lt"/>
                <a:cs typeface="Times New Roman" panose="02020603050405020304" pitchFamily="18" charset="0"/>
              </a:rPr>
              <a:t>Planera demokrati i praktiken</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4</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Genomföra hälso-främjande aktiviteter</a:t>
            </a:r>
          </a:p>
        </p:txBody>
      </p:sp>
      <p:sp>
        <p:nvSpPr>
          <p:cNvPr id="18" name="Platshållare för text 3">
            <a:extLst>
              <a:ext uri="{FF2B5EF4-FFF2-40B4-BE49-F238E27FC236}">
                <a16:creationId xmlns:a16="http://schemas.microsoft.com/office/drawing/2014/main" id="{335992AF-18DD-80E8-C1A4-69D32A958E63}"/>
              </a:ext>
            </a:extLst>
          </p:cNvPr>
          <p:cNvSpPr txBox="1">
            <a:spLocks/>
          </p:cNvSpPr>
          <p:nvPr/>
        </p:nvSpPr>
        <p:spPr>
          <a:xfrm>
            <a:off x="7718963" y="3252070"/>
            <a:ext cx="1852547"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Januari</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5</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Utvärdering och </a:t>
            </a:r>
            <a:br>
              <a:rPr lang="sv-SE" sz="1400" dirty="0">
                <a:ea typeface="+mn-lt"/>
                <a:cs typeface="Times New Roman" panose="02020603050405020304" pitchFamily="18" charset="0"/>
              </a:rPr>
            </a:br>
            <a:r>
              <a:rPr lang="sv-SE" sz="1400" dirty="0">
                <a:ea typeface="+mn-lt"/>
                <a:cs typeface="Times New Roman" panose="02020603050405020304" pitchFamily="18" charset="0"/>
              </a:rPr>
              <a:t>nästa steg</a:t>
            </a:r>
          </a:p>
        </p:txBody>
      </p:sp>
    </p:spTree>
    <p:extLst>
      <p:ext uri="{BB962C8B-B14F-4D97-AF65-F5344CB8AC3E}">
        <p14:creationId xmlns:p14="http://schemas.microsoft.com/office/powerpoint/2010/main" val="174085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b="1" dirty="0">
                <a:ea typeface="+mn-lt"/>
                <a:cs typeface="Times New Roman" panose="02020603050405020304" pitchFamily="18" charset="0"/>
              </a:rPr>
              <a:t>Vid avstämningsmöten i gruppen under terminen/läsåret behöver gruppen stämma av:</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Vilka uppgifter måste göras?</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Vem jobbar med uppgiften?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När ska uppgiften påbörjas?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När ska uppgiften vara klar?</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Hur långt har vi kommit?</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Hur ska vi arbeta vidare under terminen?</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Klassen arbetar vidare och genomför aktiviteterna under året.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Skolan. Aktiviteter för skolan, tar klassrådsrepresentanten vidare </a:t>
            </a:r>
            <a:br>
              <a:rPr lang="sv-SE" sz="1200" dirty="0">
                <a:ea typeface="+mn-lt"/>
                <a:cs typeface="Times New Roman" panose="02020603050405020304" pitchFamily="18" charset="0"/>
              </a:rPr>
            </a:br>
            <a:r>
              <a:rPr lang="sv-SE" sz="1200" dirty="0">
                <a:ea typeface="+mn-lt"/>
                <a:cs typeface="Times New Roman" panose="02020603050405020304" pitchFamily="18" charset="0"/>
              </a:rPr>
              <a:t>till elevrådet. </a:t>
            </a:r>
          </a:p>
          <a:p>
            <a:pPr marL="171450" indent="-171450">
              <a:lnSpc>
                <a:spcPct val="100000"/>
              </a:lnSpc>
              <a:spcBef>
                <a:spcPts val="0"/>
              </a:spcBef>
              <a:spcAft>
                <a:spcPts val="30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Elevrådet beslutar om aktiviteter för skolan och tar tillsammans </a:t>
            </a:r>
            <a:br>
              <a:rPr lang="sv-SE" sz="1200" dirty="0">
                <a:ea typeface="+mn-lt"/>
                <a:cs typeface="Times New Roman" panose="02020603050405020304" pitchFamily="18" charset="0"/>
              </a:rPr>
            </a:br>
            <a:r>
              <a:rPr lang="sv-SE" sz="1200" dirty="0">
                <a:ea typeface="+mn-lt"/>
                <a:cs typeface="Times New Roman" panose="02020603050405020304" pitchFamily="18" charset="0"/>
              </a:rPr>
              <a:t>med rektor fram planer som genomförs och följs upp under året. </a:t>
            </a:r>
            <a:endParaRPr lang="sv-SE" dirty="0">
              <a:ea typeface="+mn-lt"/>
              <a:cs typeface="Times New Roman" panose="02020603050405020304" pitchFamily="18" charset="0"/>
            </a:endParaRPr>
          </a:p>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Mentorstiden används för planering. </a:t>
            </a:r>
            <a:r>
              <a:rPr lang="sv-SE" b="1" dirty="0" err="1">
                <a:ea typeface="+mn-lt"/>
                <a:cs typeface="Times New Roman" panose="02020603050405020304" pitchFamily="18" charset="0"/>
              </a:rPr>
              <a:t>Måbra</a:t>
            </a:r>
            <a:r>
              <a:rPr lang="sv-SE" b="1" dirty="0">
                <a:ea typeface="+mn-lt"/>
                <a:cs typeface="Times New Roman" panose="02020603050405020304" pitchFamily="18" charset="0"/>
              </a:rPr>
              <a:t>-planen</a:t>
            </a:r>
            <a:r>
              <a:rPr lang="sv-SE" dirty="0">
                <a:ea typeface="+mn-lt"/>
                <a:cs typeface="Times New Roman" panose="02020603050405020304" pitchFamily="18" charset="0"/>
              </a:rPr>
              <a:t> </a:t>
            </a:r>
            <a:br>
              <a:rPr lang="sv-SE" dirty="0">
                <a:ea typeface="+mn-lt"/>
                <a:cs typeface="Times New Roman" panose="02020603050405020304" pitchFamily="18" charset="0"/>
              </a:rPr>
            </a:br>
            <a:r>
              <a:rPr lang="sv-SE" dirty="0">
                <a:ea typeface="+mn-lt"/>
                <a:cs typeface="Times New Roman" panose="02020603050405020304" pitchFamily="18" charset="0"/>
              </a:rPr>
              <a:t>är gruppens styrdokument.</a:t>
            </a:r>
          </a:p>
        </p:txBody>
      </p:sp>
      <p:pic>
        <p:nvPicPr>
          <p:cNvPr id="5" name="Bildobjekt 4">
            <a:extLst>
              <a:ext uri="{FF2B5EF4-FFF2-40B4-BE49-F238E27FC236}">
                <a16:creationId xmlns:a16="http://schemas.microsoft.com/office/drawing/2014/main" id="{E0279A06-7CBD-9B63-9D47-4625E31688D4}"/>
              </a:ext>
            </a:extLst>
          </p:cNvPr>
          <p:cNvPicPr>
            <a:picLocks noChangeAspect="1"/>
          </p:cNvPicPr>
          <p:nvPr/>
        </p:nvPicPr>
        <p:blipFill>
          <a:blip r:embed="rId3"/>
          <a:stretch>
            <a:fillRect/>
          </a:stretch>
        </p:blipFill>
        <p:spPr>
          <a:xfrm>
            <a:off x="7611322" y="1275928"/>
            <a:ext cx="3227830" cy="3227830"/>
          </a:xfrm>
          <a:prstGeom prst="rect">
            <a:avLst/>
          </a:prstGeom>
        </p:spPr>
      </p:pic>
    </p:spTree>
    <p:extLst>
      <p:ext uri="{BB962C8B-B14F-4D97-AF65-F5344CB8AC3E}">
        <p14:creationId xmlns:p14="http://schemas.microsoft.com/office/powerpoint/2010/main" val="135751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latin typeface="Times New Roman" panose="02020603050405020304" pitchFamily="18" charset="0"/>
                <a:ea typeface="Times New Roman" panose="02020603050405020304" pitchFamily="18" charset="0"/>
                <a:cs typeface="Times New Roman" panose="02020603050405020304" pitchFamily="18" charset="0"/>
              </a:rPr>
              <a:t>Skapa grupper</a:t>
            </a:r>
          </a:p>
          <a:p>
            <a:pPr>
              <a:lnSpc>
                <a:spcPct val="100000"/>
              </a:lnSpc>
            </a:pPr>
            <a:endParaRPr lang="sv-SE" sz="1600" b="1" dirty="0">
              <a:latin typeface="+mn-lt"/>
              <a:ea typeface="Times New Roman" panose="02020603050405020304" pitchFamily="18" charset="0"/>
              <a:cs typeface="Times New Roman" panose="02020603050405020304" pitchFamily="18" charset="0"/>
            </a:endParaRPr>
          </a:p>
          <a:p>
            <a:pPr>
              <a:lnSpc>
                <a:spcPct val="100000"/>
              </a:lnSpc>
            </a:pPr>
            <a:endParaRPr lang="sv-SE" b="1" dirty="0"/>
          </a:p>
        </p:txBody>
      </p:sp>
      <p:sp>
        <p:nvSpPr>
          <p:cNvPr id="19" name="Platshållare för text 3">
            <a:extLst>
              <a:ext uri="{FF2B5EF4-FFF2-40B4-BE49-F238E27FC236}">
                <a16:creationId xmlns:a16="http://schemas.microsoft.com/office/drawing/2014/main" id="{ED200AFA-7D8E-243C-6D5A-CC1D20575C83}"/>
              </a:ext>
            </a:extLst>
          </p:cNvPr>
          <p:cNvSpPr>
            <a:spLocks noGrp="1"/>
          </p:cNvSpPr>
          <p:nvPr>
            <p:ph type="body" sz="half" idx="2"/>
          </p:nvPr>
        </p:nvSpPr>
        <p:spPr>
          <a:xfrm>
            <a:off x="839789" y="1994015"/>
            <a:ext cx="5503138" cy="1108000"/>
          </a:xfrm>
        </p:spPr>
        <p:txBody>
          <a:bodyPr/>
          <a:lstStyle/>
          <a:p>
            <a:pPr>
              <a:lnSpc>
                <a:spcPct val="100000"/>
              </a:lnSpc>
              <a:spcBef>
                <a:spcPts val="0"/>
              </a:spcBef>
              <a:spcAft>
                <a:spcPts val="1800"/>
              </a:spcAft>
              <a:buClr>
                <a:schemeClr val="dk1"/>
              </a:buClr>
              <a:buSzPts val="1100"/>
            </a:pPr>
            <a:r>
              <a:rPr lang="sv-SE" b="1" dirty="0">
                <a:latin typeface="Times New Roman" panose="02020603050405020304" pitchFamily="18" charset="0"/>
                <a:ea typeface="Times New Roman" panose="02020603050405020304" pitchFamily="18" charset="0"/>
                <a:cs typeface="Times New Roman" panose="02020603050405020304" pitchFamily="18" charset="0"/>
              </a:rPr>
              <a:t>– dela </a:t>
            </a:r>
            <a:r>
              <a:rPr lang="sv-SE" b="1" dirty="0">
                <a:latin typeface="Times New Roman" panose="02020603050405020304" pitchFamily="18" charset="0"/>
                <a:ea typeface="Times New Roman" panose="02020603050405020304" pitchFamily="18" charset="0"/>
              </a:rPr>
              <a:t>in i så många grupper som behövs för att genomföra olika aktiviteter till de framröstade områdena</a:t>
            </a:r>
            <a:endParaRPr lang="sv-SE" dirty="0">
              <a:ea typeface="+mn-lt"/>
              <a:cs typeface="Times New Roman" panose="02020603050405020304" pitchFamily="18" charset="0"/>
            </a:endParaRPr>
          </a:p>
          <a:p>
            <a:endParaRPr lang="sv-SE" dirty="0">
              <a:ea typeface="+mn-lt"/>
              <a:cs typeface="Times New Roman" panose="02020603050405020304" pitchFamily="18" charset="0"/>
            </a:endParaRPr>
          </a:p>
          <a:p>
            <a:r>
              <a:rPr lang="sv-SE" b="1" dirty="0">
                <a:ea typeface="Times New Roman" panose="02020603050405020304" pitchFamily="18" charset="0"/>
              </a:rPr>
              <a:t>Eleverna har: </a:t>
            </a:r>
          </a:p>
          <a:p>
            <a:pPr marL="171450" indent="-171450">
              <a:buFont typeface="Courier New" panose="02070309020205020404" pitchFamily="49" charset="0"/>
              <a:buChar char="o"/>
            </a:pPr>
            <a:r>
              <a:rPr lang="sv-SE" sz="1200" dirty="0">
                <a:ea typeface="Times New Roman" panose="02020603050405020304" pitchFamily="18" charset="0"/>
              </a:rPr>
              <a:t>röstat fram aktiviteter som de önskar genomföra på klass- eller skolnivå,</a:t>
            </a:r>
          </a:p>
          <a:p>
            <a:pPr marL="171450" indent="-171450">
              <a:buFont typeface="Courier New" panose="02070309020205020404" pitchFamily="49" charset="0"/>
              <a:buChar char="o"/>
            </a:pPr>
            <a:r>
              <a:rPr lang="sv-SE" sz="1200" dirty="0">
                <a:ea typeface="Times New Roman" panose="02020603050405020304" pitchFamily="18" charset="0"/>
              </a:rPr>
              <a:t>har tagit fram mål som de önskar uppnå,</a:t>
            </a:r>
          </a:p>
          <a:p>
            <a:pPr marL="171450" indent="-171450">
              <a:buFont typeface="Courier New" panose="02070309020205020404" pitchFamily="49" charset="0"/>
              <a:buChar char="o"/>
            </a:pPr>
            <a:r>
              <a:rPr lang="sv-SE" sz="1200" dirty="0">
                <a:ea typeface="Times New Roman" panose="02020603050405020304" pitchFamily="18" charset="0"/>
              </a:rPr>
              <a:t>har fått prova på att arbeta i grupper, </a:t>
            </a:r>
          </a:p>
          <a:p>
            <a:pPr marL="171450" indent="-171450">
              <a:buFont typeface="Courier New" panose="02070309020205020404" pitchFamily="49" charset="0"/>
              <a:buChar char="o"/>
            </a:pPr>
            <a:r>
              <a:rPr lang="sv-SE" sz="1200" dirty="0">
                <a:ea typeface="Times New Roman" panose="02020603050405020304" pitchFamily="18" charset="0"/>
              </a:rPr>
              <a:t>lärt sig olika demokratiska arbetsformer,</a:t>
            </a:r>
          </a:p>
          <a:p>
            <a:pPr marL="171450" indent="-171450">
              <a:spcAft>
                <a:spcPts val="1200"/>
              </a:spcAft>
              <a:buFont typeface="Courier New" panose="02070309020205020404" pitchFamily="49" charset="0"/>
              <a:buChar char="o"/>
            </a:pPr>
            <a:r>
              <a:rPr lang="sv-SE" sz="1200" dirty="0">
                <a:ea typeface="Times New Roman" panose="02020603050405020304" pitchFamily="18" charset="0"/>
              </a:rPr>
              <a:t>och har diskuterat olika roller som de kan ha i en grupp. </a:t>
            </a:r>
          </a:p>
          <a:p>
            <a:pPr>
              <a:lnSpc>
                <a:spcPct val="100000"/>
              </a:lnSpc>
              <a:spcAft>
                <a:spcPts val="1800"/>
              </a:spcAft>
            </a:pPr>
            <a:r>
              <a:rPr lang="sv-SE" dirty="0">
                <a:ea typeface="Calibri" panose="020F0502020204030204" pitchFamily="34" charset="0"/>
                <a:cs typeface="Times New Roman" panose="02020603050405020304" pitchFamily="18" charset="0"/>
              </a:rPr>
              <a:t>Skapa grupper kring aktiviteterna </a:t>
            </a:r>
          </a:p>
          <a:p>
            <a:pPr marL="486000">
              <a:lnSpc>
                <a:spcPct val="100000"/>
              </a:lnSpc>
              <a:spcBef>
                <a:spcPts val="0"/>
              </a:spcBef>
            </a:pPr>
            <a:r>
              <a:rPr lang="sv-SE" sz="1200" u="sng" dirty="0">
                <a:ea typeface="Calibri" panose="020F0502020204030204" pitchFamily="34" charset="0"/>
                <a:cs typeface="Times New Roman" panose="02020603050405020304" pitchFamily="18" charset="0"/>
              </a:rPr>
              <a:t>Eleverna väljer den grupp de vill arbeta med</a:t>
            </a:r>
            <a:r>
              <a:rPr lang="sv-SE" sz="1200" dirty="0">
                <a:ea typeface="Calibri" panose="020F0502020204030204" pitchFamily="34" charset="0"/>
                <a:cs typeface="Times New Roman" panose="02020603050405020304" pitchFamily="18" charset="0"/>
              </a:rPr>
              <a:t>. </a:t>
            </a:r>
          </a:p>
        </p:txBody>
      </p:sp>
      <p:pic>
        <p:nvPicPr>
          <p:cNvPr id="22" name="Bild 21">
            <a:extLst>
              <a:ext uri="{FF2B5EF4-FFF2-40B4-BE49-F238E27FC236}">
                <a16:creationId xmlns:a16="http://schemas.microsoft.com/office/drawing/2014/main" id="{0CDCBD80-855D-0823-E6AC-A102708A6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894829" y="5472558"/>
            <a:ext cx="472456" cy="472456"/>
          </a:xfrm>
          <a:prstGeom prst="rect">
            <a:avLst/>
          </a:prstGeom>
        </p:spPr>
      </p:pic>
      <p:pic>
        <p:nvPicPr>
          <p:cNvPr id="7" name="Bildobjekt 6">
            <a:extLst>
              <a:ext uri="{FF2B5EF4-FFF2-40B4-BE49-F238E27FC236}">
                <a16:creationId xmlns:a16="http://schemas.microsoft.com/office/drawing/2014/main" id="{A9784975-F22D-FD0A-C592-7E0D6F05087F}"/>
              </a:ext>
            </a:extLst>
          </p:cNvPr>
          <p:cNvPicPr>
            <a:picLocks noChangeAspect="1"/>
          </p:cNvPicPr>
          <p:nvPr/>
        </p:nvPicPr>
        <p:blipFill>
          <a:blip r:embed="rId5"/>
          <a:stretch>
            <a:fillRect/>
          </a:stretch>
        </p:blipFill>
        <p:spPr>
          <a:xfrm>
            <a:off x="7611322" y="1275928"/>
            <a:ext cx="3227830" cy="3227830"/>
          </a:xfrm>
          <a:prstGeom prst="rect">
            <a:avLst/>
          </a:prstGeom>
        </p:spPr>
      </p:pic>
    </p:spTree>
    <p:extLst>
      <p:ext uri="{BB962C8B-B14F-4D97-AF65-F5344CB8AC3E}">
        <p14:creationId xmlns:p14="http://schemas.microsoft.com/office/powerpoint/2010/main" val="257391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a:t>Drivkraft </a:t>
            </a:r>
            <a:r>
              <a:rPr lang="sv-SE" b="1" dirty="0"/>
              <a:t>och styrkor:</a:t>
            </a:r>
            <a:br>
              <a:rPr lang="sv-SE" b="1" dirty="0"/>
            </a:br>
            <a:r>
              <a:rPr lang="sv-SE" b="1" dirty="0"/>
              <a:t>Speed-</a:t>
            </a:r>
            <a:r>
              <a:rPr lang="sv-SE" b="1" dirty="0" err="1"/>
              <a:t>dating</a:t>
            </a:r>
            <a:endParaRPr lang="sv-SE" b="1" dirty="0"/>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3217123"/>
            <a:ext cx="626353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ea typeface="Calibri" panose="020F0502020204030204" pitchFamily="34" charset="0"/>
                <a:cs typeface="Times New Roman" panose="02020603050405020304" pitchFamily="18" charset="0"/>
              </a:rPr>
              <a:t>Övningen görs inom gruppen. Samtliga elever ska samtala med varandra. Eleverna delas in i par. 30 sekunder per person.</a:t>
            </a:r>
          </a:p>
          <a:p>
            <a:pPr marL="486000">
              <a:lnSpc>
                <a:spcPct val="100000"/>
              </a:lnSpc>
            </a:pPr>
            <a:r>
              <a:rPr lang="sv-SE" sz="1200" dirty="0">
                <a:ea typeface="Calibri" panose="020F0502020204030204" pitchFamily="34" charset="0"/>
                <a:cs typeface="Times New Roman" panose="02020603050405020304" pitchFamily="18" charset="0"/>
              </a:rPr>
              <a:t>Vår aktivitet är viktig därför att...</a:t>
            </a:r>
          </a:p>
          <a:p>
            <a:pPr marL="486000">
              <a:lnSpc>
                <a:spcPct val="100000"/>
              </a:lnSpc>
            </a:pPr>
            <a:r>
              <a:rPr lang="sv-SE" sz="1200" dirty="0">
                <a:ea typeface="Calibri" panose="020F0502020204030204" pitchFamily="34" charset="0"/>
                <a:cs typeface="Times New Roman" panose="02020603050405020304" pitchFamily="18" charset="0"/>
              </a:rPr>
              <a:t>Det här kan jag bidra med i gruppen/mina styrkor är </a:t>
            </a:r>
            <a:br>
              <a:rPr lang="sv-SE" sz="1200" dirty="0">
                <a:ea typeface="Calibri" panose="020F0502020204030204" pitchFamily="34" charset="0"/>
                <a:cs typeface="Times New Roman" panose="02020603050405020304" pitchFamily="18" charset="0"/>
              </a:rPr>
            </a:br>
            <a:r>
              <a:rPr lang="sv-SE" sz="1200" dirty="0">
                <a:ea typeface="Calibri" panose="020F0502020204030204" pitchFamily="34" charset="0"/>
                <a:cs typeface="Times New Roman" panose="02020603050405020304" pitchFamily="18" charset="0"/>
              </a:rPr>
              <a:t>(</a:t>
            </a:r>
            <a:r>
              <a:rPr lang="sv-SE" sz="1200" b="1" dirty="0">
                <a:ea typeface="Calibri" panose="020F0502020204030204" pitchFamily="34" charset="0"/>
                <a:cs typeface="Times New Roman" panose="02020603050405020304" pitchFamily="18" charset="0"/>
              </a:rPr>
              <a:t>exempel:</a:t>
            </a:r>
            <a:r>
              <a:rPr lang="sv-SE" sz="1200" dirty="0">
                <a:ea typeface="Calibri" panose="020F0502020204030204" pitchFamily="34" charset="0"/>
                <a:cs typeface="Times New Roman" panose="02020603050405020304" pitchFamily="18" charset="0"/>
              </a:rPr>
              <a:t> bra på att organisera, komma med idéer, skriva...)</a:t>
            </a:r>
          </a:p>
        </p:txBody>
      </p:sp>
      <p:pic>
        <p:nvPicPr>
          <p:cNvPr id="6" name="Bildobjekt 5">
            <a:extLst>
              <a:ext uri="{FF2B5EF4-FFF2-40B4-BE49-F238E27FC236}">
                <a16:creationId xmlns:a16="http://schemas.microsoft.com/office/drawing/2014/main" id="{F7DF0653-0CC8-6784-64FC-EBF604EF940E}"/>
              </a:ext>
            </a:extLst>
          </p:cNvPr>
          <p:cNvPicPr>
            <a:picLocks noChangeAspect="1"/>
          </p:cNvPicPr>
          <p:nvPr/>
        </p:nvPicPr>
        <p:blipFill>
          <a:blip r:embed="rId3"/>
          <a:stretch>
            <a:fillRect/>
          </a:stretch>
        </p:blipFill>
        <p:spPr>
          <a:xfrm>
            <a:off x="7804726" y="1538185"/>
            <a:ext cx="3392009" cy="3392009"/>
          </a:xfrm>
          <a:prstGeom prst="rect">
            <a:avLst/>
          </a:prstGeom>
        </p:spPr>
      </p:pic>
    </p:spTree>
    <p:extLst>
      <p:ext uri="{BB962C8B-B14F-4D97-AF65-F5344CB8AC3E}">
        <p14:creationId xmlns:p14="http://schemas.microsoft.com/office/powerpoint/2010/main" val="206663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buClr>
                <a:schemeClr val="dk1"/>
              </a:buClr>
              <a:buSzPts val="1100"/>
            </a:pPr>
            <a:r>
              <a:rPr lang="sv-SE" b="1" dirty="0">
                <a:ea typeface="+mn-lt"/>
                <a:cs typeface="Times New Roman" panose="02020603050405020304" pitchFamily="18" charset="0"/>
              </a:rPr>
              <a:t>Uppgift för grupperna: </a:t>
            </a:r>
          </a:p>
          <a:p>
            <a:pPr>
              <a:lnSpc>
                <a:spcPct val="100000"/>
              </a:lnSpc>
              <a:spcBef>
                <a:spcPts val="0"/>
              </a:spcBef>
              <a:buClr>
                <a:schemeClr val="dk1"/>
              </a:buClr>
              <a:buSzPts val="1100"/>
            </a:pPr>
            <a:endParaRPr lang="sv-SE" dirty="0">
              <a:ea typeface="+mn-lt"/>
              <a:cs typeface="Times New Roman" panose="02020603050405020304" pitchFamily="18" charset="0"/>
            </a:endParaRPr>
          </a:p>
          <a:p>
            <a:pPr>
              <a:lnSpc>
                <a:spcPct val="100000"/>
              </a:lnSpc>
              <a:spcBef>
                <a:spcPts val="0"/>
              </a:spcBef>
              <a:spcAft>
                <a:spcPts val="1800"/>
              </a:spcAft>
              <a:buClr>
                <a:schemeClr val="dk1"/>
              </a:buClr>
              <a:buSzPts val="1100"/>
            </a:pPr>
            <a:r>
              <a:rPr lang="sv-SE" sz="1200" dirty="0">
                <a:ea typeface="+mn-lt"/>
                <a:cs typeface="Times New Roman" panose="02020603050405020304" pitchFamily="18" charset="0"/>
              </a:rPr>
              <a:t>Lär känna varandras styrkor och förväntningar </a:t>
            </a:r>
          </a:p>
          <a:p>
            <a:pPr>
              <a:lnSpc>
                <a:spcPct val="100000"/>
              </a:lnSpc>
              <a:spcBef>
                <a:spcPts val="0"/>
              </a:spcBef>
              <a:spcAft>
                <a:spcPts val="1800"/>
              </a:spcAft>
              <a:buClr>
                <a:schemeClr val="dk1"/>
              </a:buClr>
              <a:buSzPts val="1100"/>
            </a:pPr>
            <a:r>
              <a:rPr lang="sv-SE" sz="1200" dirty="0">
                <a:ea typeface="+mn-lt"/>
                <a:cs typeface="Times New Roman" panose="02020603050405020304" pitchFamily="18" charset="0"/>
              </a:rPr>
              <a:t>Rollfördelning och trygg grupp. Behöver ni diskutera utifrån </a:t>
            </a:r>
            <a:br>
              <a:rPr lang="sv-SE" sz="1200" dirty="0">
                <a:ea typeface="+mn-lt"/>
                <a:cs typeface="Times New Roman" panose="02020603050405020304" pitchFamily="18" charset="0"/>
              </a:rPr>
            </a:br>
            <a:r>
              <a:rPr lang="sv-SE" sz="1200" dirty="0">
                <a:ea typeface="+mn-lt"/>
                <a:cs typeface="Times New Roman" panose="02020603050405020304" pitchFamily="18" charset="0"/>
              </a:rPr>
              <a:t>mallen av en </a:t>
            </a:r>
            <a:r>
              <a:rPr lang="sv-SE" sz="1200" dirty="0" err="1">
                <a:ea typeface="+mn-lt"/>
                <a:cs typeface="Times New Roman" panose="02020603050405020304" pitchFamily="18" charset="0"/>
              </a:rPr>
              <a:t>fyrfältare</a:t>
            </a:r>
            <a:r>
              <a:rPr lang="sv-SE" sz="1200" dirty="0">
                <a:ea typeface="+mn-lt"/>
                <a:cs typeface="Times New Roman" panose="02020603050405020304" pitchFamily="18" charset="0"/>
              </a:rPr>
              <a:t>? Se förslag på </a:t>
            </a:r>
            <a:r>
              <a:rPr lang="sv-SE" sz="1200" dirty="0" err="1">
                <a:ea typeface="+mn-lt"/>
                <a:cs typeface="Times New Roman" panose="02020603050405020304" pitchFamily="18" charset="0"/>
              </a:rPr>
              <a:t>fyrfältare</a:t>
            </a:r>
            <a:r>
              <a:rPr lang="sv-SE" sz="1200" dirty="0">
                <a:ea typeface="+mn-lt"/>
                <a:cs typeface="Times New Roman" panose="02020603050405020304" pitchFamily="18" charset="0"/>
              </a:rPr>
              <a:t> på webbsidan </a:t>
            </a:r>
            <a:br>
              <a:rPr lang="sv-SE" sz="1200" dirty="0">
                <a:ea typeface="+mn-lt"/>
                <a:cs typeface="Times New Roman" panose="02020603050405020304" pitchFamily="18" charset="0"/>
              </a:rPr>
            </a:br>
            <a:r>
              <a:rPr lang="sv-SE" sz="1200" u="sng" dirty="0">
                <a:ea typeface="+mn-lt"/>
                <a:cs typeface="Times New Roman" panose="02020603050405020304" pitchFamily="18" charset="0"/>
              </a:rPr>
              <a:t>www.norden.se/processen-i-moduler</a:t>
            </a:r>
          </a:p>
        </p:txBody>
      </p:sp>
      <p:sp>
        <p:nvSpPr>
          <p:cNvPr id="2" name="textruta 1">
            <a:extLst>
              <a:ext uri="{FF2B5EF4-FFF2-40B4-BE49-F238E27FC236}">
                <a16:creationId xmlns:a16="http://schemas.microsoft.com/office/drawing/2014/main" id="{2F8D4128-F004-BA2C-BE88-590D41BCF07B}"/>
              </a:ext>
            </a:extLst>
          </p:cNvPr>
          <p:cNvSpPr txBox="1"/>
          <p:nvPr/>
        </p:nvSpPr>
        <p:spPr>
          <a:xfrm>
            <a:off x="5261318" y="1163992"/>
            <a:ext cx="5134708" cy="4555093"/>
          </a:xfrm>
          <a:prstGeom prst="rect">
            <a:avLst/>
          </a:prstGeom>
          <a:noFill/>
        </p:spPr>
        <p:txBody>
          <a:bodyPr wrap="square" rtlCol="0">
            <a:spAutoFit/>
          </a:bodyPr>
          <a:lstStyle/>
          <a:p>
            <a:r>
              <a:rPr lang="sv-SE" sz="1600" dirty="0">
                <a:solidFill>
                  <a:schemeClr val="tx2"/>
                </a:solidFill>
                <a:ea typeface="Calibri" panose="020F0502020204030204" pitchFamily="34" charset="0"/>
                <a:cs typeface="Times New Roman" panose="02020603050405020304" pitchFamily="18" charset="0"/>
              </a:rPr>
              <a:t>Grupperna utgår från den aktivitet och de mål som klassen tidigare, i modul 3. har röstat fram att de ska genomföra. </a:t>
            </a:r>
            <a:br>
              <a:rPr lang="sv-SE" sz="1600">
                <a:solidFill>
                  <a:schemeClr val="tx2"/>
                </a:solidFill>
                <a:ea typeface="Calibri" panose="020F0502020204030204" pitchFamily="34" charset="0"/>
                <a:cs typeface="Times New Roman" panose="02020603050405020304" pitchFamily="18" charset="0"/>
              </a:rPr>
            </a:br>
            <a:endParaRPr lang="sv-SE" sz="1600">
              <a:solidFill>
                <a:schemeClr val="tx2"/>
              </a:solidFill>
              <a:ea typeface="Calibri" panose="020F0502020204030204" pitchFamily="34" charset="0"/>
              <a:cs typeface="Times New Roman" panose="02020603050405020304" pitchFamily="18" charset="0"/>
            </a:endParaRPr>
          </a:p>
          <a:p>
            <a:r>
              <a:rPr lang="sv-SE" sz="1600">
                <a:solidFill>
                  <a:schemeClr val="tx2"/>
                </a:solidFill>
                <a:ea typeface="Calibri" panose="020F0502020204030204" pitchFamily="34" charset="0"/>
                <a:cs typeface="Times New Roman" panose="02020603050405020304" pitchFamily="18" charset="0"/>
              </a:rPr>
              <a:t>Nu </a:t>
            </a:r>
            <a:r>
              <a:rPr lang="sv-SE" sz="1600" dirty="0">
                <a:solidFill>
                  <a:schemeClr val="tx2"/>
                </a:solidFill>
                <a:ea typeface="Calibri" panose="020F0502020204030204" pitchFamily="34" charset="0"/>
                <a:cs typeface="Times New Roman" panose="02020603050405020304" pitchFamily="18" charset="0"/>
              </a:rPr>
              <a:t>är gruppen ansvarig för genomförandet av aktiviteten. Låt grupperna diskutera:</a:t>
            </a:r>
          </a:p>
          <a:p>
            <a:endParaRPr lang="sv-SE" sz="1600" dirty="0">
              <a:solidFill>
                <a:schemeClr val="tx2"/>
              </a:solidFill>
              <a:ea typeface="Calibri" panose="020F0502020204030204" pitchFamily="34" charset="0"/>
              <a:cs typeface="Times New Roman" panose="02020603050405020304" pitchFamily="18" charset="0"/>
            </a:endParaRP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Vad ska göras inom ramen för det hälsofrämjande </a:t>
            </a:r>
            <a:br>
              <a:rPr lang="sv-SE" sz="1200" dirty="0">
                <a:solidFill>
                  <a:schemeClr val="tx2"/>
                </a:solidFill>
                <a:ea typeface="Times New Roman" panose="02020603050405020304" pitchFamily="18" charset="0"/>
                <a:cs typeface="Times New Roman" panose="02020603050405020304" pitchFamily="18" charset="0"/>
              </a:rPr>
            </a:br>
            <a:r>
              <a:rPr lang="sv-SE" sz="1200" dirty="0">
                <a:solidFill>
                  <a:schemeClr val="tx2"/>
                </a:solidFill>
                <a:ea typeface="Times New Roman" panose="02020603050405020304" pitchFamily="18" charset="0"/>
                <a:cs typeface="Times New Roman" panose="02020603050405020304" pitchFamily="18" charset="0"/>
              </a:rPr>
              <a:t>område/den aktivitet vi ska ansvara för?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Vill vi lägga till någon aktivitet?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Är det mål som har satts upp rimligt? Är det något vi </a:t>
            </a:r>
            <a:br>
              <a:rPr lang="sv-SE" sz="1200" dirty="0">
                <a:solidFill>
                  <a:schemeClr val="tx2"/>
                </a:solidFill>
                <a:ea typeface="Times New Roman" panose="02020603050405020304" pitchFamily="18" charset="0"/>
                <a:cs typeface="Times New Roman" panose="02020603050405020304" pitchFamily="18" charset="0"/>
              </a:rPr>
            </a:br>
            <a:r>
              <a:rPr lang="sv-SE" sz="1200" dirty="0">
                <a:solidFill>
                  <a:schemeClr val="tx2"/>
                </a:solidFill>
                <a:ea typeface="Times New Roman" panose="02020603050405020304" pitchFamily="18" charset="0"/>
                <a:cs typeface="Times New Roman" panose="02020603050405020304" pitchFamily="18" charset="0"/>
              </a:rPr>
              <a:t>behöver förändra?</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Ska arbetet fördelas mellan gruppens medlemmar?</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Vilka uppgifter måste göras?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När ska uppgifterna göras?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Behöver vi något externt stöd? I så fall vad och från vem? </a:t>
            </a:r>
          </a:p>
          <a:p>
            <a:endParaRPr lang="sv-SE" sz="1600" dirty="0">
              <a:solidFill>
                <a:schemeClr val="tx2"/>
              </a:solidFill>
            </a:endParaRPr>
          </a:p>
        </p:txBody>
      </p:sp>
    </p:spTree>
    <p:extLst>
      <p:ext uri="{BB962C8B-B14F-4D97-AF65-F5344CB8AC3E}">
        <p14:creationId xmlns:p14="http://schemas.microsoft.com/office/powerpoint/2010/main" val="17147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Utse gruppledare </a:t>
            </a:r>
            <a:br>
              <a:rPr lang="sv-SE" b="1" dirty="0"/>
            </a:br>
            <a:r>
              <a:rPr lang="sv-SE" b="1" dirty="0"/>
              <a:t>och sekreterare</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3217123"/>
            <a:ext cx="626353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lnSpc>
                <a:spcPct val="100000"/>
              </a:lnSpc>
              <a:spcAft>
                <a:spcPts val="1200"/>
              </a:spcAft>
              <a:buFont typeface="Courier New" panose="02070309020205020404" pitchFamily="49" charset="0"/>
              <a:buChar char="o"/>
            </a:pPr>
            <a:r>
              <a:rPr lang="sv" sz="1200" dirty="0">
                <a:cs typeface="Times New Roman" panose="02020603050405020304" pitchFamily="18" charset="0"/>
              </a:rPr>
              <a:t>Gruppledarna ansvarar för att följa upp att arbetet går framåt inom gruppen </a:t>
            </a:r>
            <a:br>
              <a:rPr lang="sv" sz="1200" dirty="0">
                <a:cs typeface="Times New Roman" panose="02020603050405020304" pitchFamily="18" charset="0"/>
              </a:rPr>
            </a:br>
            <a:r>
              <a:rPr lang="sv" sz="1200" dirty="0">
                <a:cs typeface="Times New Roman" panose="02020603050405020304" pitchFamily="18" charset="0"/>
              </a:rPr>
              <a:t>samt be om hjälp från mentor om det behövs.  </a:t>
            </a:r>
          </a:p>
          <a:p>
            <a:pPr marL="171450" indent="-171450">
              <a:lnSpc>
                <a:spcPct val="100000"/>
              </a:lnSpc>
              <a:spcAft>
                <a:spcPts val="1200"/>
              </a:spcAft>
              <a:buFont typeface="Courier New" panose="02070309020205020404" pitchFamily="49" charset="0"/>
              <a:buChar char="o"/>
            </a:pPr>
            <a:r>
              <a:rPr lang="sv" sz="1200" dirty="0">
                <a:cs typeface="Times New Roman" panose="02020603050405020304" pitchFamily="18" charset="0"/>
              </a:rPr>
              <a:t>Sekreteraren ansvarar för att aktivitetsplanen fylls i och uppdateras under varje möte </a:t>
            </a:r>
            <a:br>
              <a:rPr lang="sv" sz="1200" dirty="0">
                <a:cs typeface="Times New Roman" panose="02020603050405020304" pitchFamily="18" charset="0"/>
              </a:rPr>
            </a:br>
            <a:r>
              <a:rPr lang="sv" sz="1200" dirty="0">
                <a:cs typeface="Times New Roman" panose="02020603050405020304" pitchFamily="18" charset="0"/>
              </a:rPr>
              <a:t>samt ser till att den är delad med samtliga i arbetsgruppen samt mentor.</a:t>
            </a:r>
          </a:p>
        </p:txBody>
      </p:sp>
      <p:pic>
        <p:nvPicPr>
          <p:cNvPr id="6" name="Bildobjekt 5">
            <a:extLst>
              <a:ext uri="{FF2B5EF4-FFF2-40B4-BE49-F238E27FC236}">
                <a16:creationId xmlns:a16="http://schemas.microsoft.com/office/drawing/2014/main" id="{2D90C359-E4C3-DD99-33A9-2ADE2A9F83D2}"/>
              </a:ext>
            </a:extLst>
          </p:cNvPr>
          <p:cNvPicPr>
            <a:picLocks noChangeAspect="1"/>
          </p:cNvPicPr>
          <p:nvPr/>
        </p:nvPicPr>
        <p:blipFill>
          <a:blip r:embed="rId3"/>
          <a:stretch>
            <a:fillRect/>
          </a:stretch>
        </p:blipFill>
        <p:spPr>
          <a:xfrm>
            <a:off x="7405520" y="438538"/>
            <a:ext cx="3394755" cy="3394755"/>
          </a:xfrm>
          <a:prstGeom prst="rect">
            <a:avLst/>
          </a:prstGeom>
        </p:spPr>
      </p:pic>
    </p:spTree>
    <p:extLst>
      <p:ext uri="{BB962C8B-B14F-4D97-AF65-F5344CB8AC3E}">
        <p14:creationId xmlns:p14="http://schemas.microsoft.com/office/powerpoint/2010/main" val="175823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4042"/>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Skapa en tidslinje</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2143695"/>
            <a:ext cx="461916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cs typeface="Times New Roman" panose="02020603050405020304" pitchFamily="18" charset="0"/>
              </a:rPr>
              <a:t>Grupperna ska lyfta sina tankar och idéer på aktiviteter och genomförande i helklass. Låt eleverna diskutera:</a:t>
            </a:r>
          </a:p>
          <a:p>
            <a:pPr marL="486000">
              <a:lnSpc>
                <a:spcPct val="100000"/>
              </a:lnSpc>
              <a:spcAft>
                <a:spcPts val="1200"/>
              </a:spcAft>
            </a:pPr>
            <a:r>
              <a:rPr lang="sv-SE" sz="1200" u="sng" dirty="0">
                <a:cs typeface="Times New Roman" panose="02020603050405020304" pitchFamily="18" charset="0"/>
              </a:rPr>
              <a:t>Ska aktiviteterna genomföras samtidigt eller efter varandra</a:t>
            </a:r>
            <a:r>
              <a:rPr lang="sv-SE" sz="1200" dirty="0">
                <a:cs typeface="Times New Roman" panose="02020603050405020304" pitchFamily="18" charset="0"/>
              </a:rPr>
              <a:t>?</a:t>
            </a:r>
          </a:p>
          <a:p>
            <a:pPr>
              <a:lnSpc>
                <a:spcPct val="100000"/>
              </a:lnSpc>
              <a:spcAft>
                <a:spcPts val="1200"/>
              </a:spcAft>
            </a:pPr>
            <a:r>
              <a:rPr lang="sv-SE" sz="1200" b="1" dirty="0">
                <a:cs typeface="Times New Roman" panose="02020603050405020304" pitchFamily="18" charset="0"/>
              </a:rPr>
              <a:t>Exempel: </a:t>
            </a:r>
            <a:r>
              <a:rPr lang="sv-SE" sz="1200" dirty="0">
                <a:cs typeface="Times New Roman" panose="02020603050405020304" pitchFamily="18" charset="0"/>
              </a:rPr>
              <a:t>Om klassen bestämt sig för att skapa en gemensam klasschatt eller äta frukost tillsammans för att få bättre relationer, kan klassen samtidigt genomföra aktiviteter för </a:t>
            </a:r>
            <a:r>
              <a:rPr lang="sv-SE" sz="1200">
                <a:cs typeface="Times New Roman" panose="02020603050405020304" pitchFamily="18" charset="0"/>
              </a:rPr>
              <a:t>att främja </a:t>
            </a:r>
            <a:r>
              <a:rPr lang="sv-SE" sz="1200" dirty="0">
                <a:cs typeface="Times New Roman" panose="02020603050405020304" pitchFamily="18" charset="0"/>
              </a:rPr>
              <a:t>delaktighet. </a:t>
            </a:r>
          </a:p>
        </p:txBody>
      </p:sp>
      <p:sp>
        <p:nvSpPr>
          <p:cNvPr id="4" name="textruta 3">
            <a:extLst>
              <a:ext uri="{FF2B5EF4-FFF2-40B4-BE49-F238E27FC236}">
                <a16:creationId xmlns:a16="http://schemas.microsoft.com/office/drawing/2014/main" id="{4C961DD4-AB2B-9F0A-B3CA-9B819BA817FA}"/>
              </a:ext>
            </a:extLst>
          </p:cNvPr>
          <p:cNvSpPr txBox="1"/>
          <p:nvPr/>
        </p:nvSpPr>
        <p:spPr>
          <a:xfrm>
            <a:off x="6190061" y="2143695"/>
            <a:ext cx="5134708" cy="2970044"/>
          </a:xfrm>
          <a:prstGeom prst="rect">
            <a:avLst/>
          </a:prstGeom>
          <a:noFill/>
        </p:spPr>
        <p:txBody>
          <a:bodyPr wrap="square" rtlCol="0">
            <a:spAutoFit/>
          </a:bodyPr>
          <a:lstStyle/>
          <a:p>
            <a:pPr>
              <a:spcAft>
                <a:spcPts val="600"/>
              </a:spcAft>
            </a:pPr>
            <a:r>
              <a:rPr lang="sv-SE" sz="1600" b="1" dirty="0">
                <a:solidFill>
                  <a:schemeClr val="tx2"/>
                </a:solidFill>
                <a:ea typeface="Calibri" panose="020F0502020204030204" pitchFamily="34" charset="0"/>
                <a:cs typeface="Times New Roman" panose="02020603050405020304" pitchFamily="18" charset="0"/>
              </a:rPr>
              <a:t>Klassen ska gemensamt komma fram till:</a:t>
            </a:r>
            <a:endParaRPr lang="sv-SE" sz="1600" dirty="0">
              <a:solidFill>
                <a:schemeClr val="tx2"/>
              </a:solidFill>
              <a:ea typeface="Calibri" panose="020F0502020204030204" pitchFamily="34" charset="0"/>
              <a:cs typeface="Times New Roman" panose="02020603050405020304" pitchFamily="18" charset="0"/>
            </a:endParaRPr>
          </a:p>
          <a:p>
            <a:pPr>
              <a:lnSpc>
                <a:spcPct val="150000"/>
              </a:lnSpc>
            </a:pPr>
            <a:r>
              <a:rPr lang="sv-SE" sz="1200" dirty="0">
                <a:solidFill>
                  <a:schemeClr val="tx2"/>
                </a:solidFill>
                <a:ea typeface="Calibri" panose="020F0502020204030204" pitchFamily="34" charset="0"/>
                <a:cs typeface="Times New Roman" panose="02020603050405020304" pitchFamily="18" charset="0"/>
              </a:rPr>
              <a:t>När ska aktiviteten påbörjas?</a:t>
            </a:r>
          </a:p>
          <a:p>
            <a:pPr>
              <a:lnSpc>
                <a:spcPct val="150000"/>
              </a:lnSpc>
            </a:pPr>
            <a:r>
              <a:rPr lang="sv-SE" sz="1200" dirty="0">
                <a:solidFill>
                  <a:schemeClr val="tx2"/>
                </a:solidFill>
                <a:ea typeface="Calibri" panose="020F0502020204030204" pitchFamily="34" charset="0"/>
                <a:cs typeface="Times New Roman" panose="02020603050405020304" pitchFamily="18" charset="0"/>
              </a:rPr>
              <a:t>Vem ska göra vad under arbetets gång? ​</a:t>
            </a:r>
          </a:p>
          <a:p>
            <a:pPr>
              <a:lnSpc>
                <a:spcPct val="150000"/>
              </a:lnSpc>
            </a:pPr>
            <a:r>
              <a:rPr lang="sv-SE" sz="1200" dirty="0">
                <a:solidFill>
                  <a:schemeClr val="tx2"/>
                </a:solidFill>
                <a:ea typeface="Calibri" panose="020F0502020204030204" pitchFamily="34" charset="0"/>
                <a:cs typeface="Times New Roman" panose="02020603050405020304" pitchFamily="18" charset="0"/>
              </a:rPr>
              <a:t>När ska aktiviteten vara klar?</a:t>
            </a:r>
          </a:p>
          <a:p>
            <a:r>
              <a:rPr lang="sv-SE" sz="1600" dirty="0">
                <a:solidFill>
                  <a:schemeClr val="tx2"/>
                </a:solidFill>
                <a:ea typeface="Calibri" panose="020F0502020204030204" pitchFamily="34" charset="0"/>
                <a:cs typeface="Times New Roman" panose="02020603050405020304" pitchFamily="18" charset="0"/>
              </a:rPr>
              <a:t> </a:t>
            </a:r>
          </a:p>
          <a:p>
            <a:r>
              <a:rPr lang="sv-SE" sz="1600" b="1" dirty="0">
                <a:solidFill>
                  <a:schemeClr val="tx2"/>
                </a:solidFill>
                <a:ea typeface="Calibri" panose="020F0502020204030204" pitchFamily="34" charset="0"/>
                <a:cs typeface="Times New Roman" panose="02020603050405020304" pitchFamily="18" charset="0"/>
              </a:rPr>
              <a:t>Skriv upp elevernas tankar på tavlan</a:t>
            </a:r>
            <a:r>
              <a:rPr lang="sv-SE" sz="1600" dirty="0">
                <a:solidFill>
                  <a:schemeClr val="tx2"/>
                </a:solidFill>
                <a:ea typeface="Calibri" panose="020F0502020204030204" pitchFamily="34" charset="0"/>
                <a:cs typeface="Times New Roman" panose="02020603050405020304" pitchFamily="18" charset="0"/>
              </a:rPr>
              <a:t>, förslagsvis i en tidslinje. Mentor, klassens elevrådsrepresentant eller en utvald elev kan leda diskussionen. Glöm inte att fota av tavlan så att tidslinjen sparas!</a:t>
            </a:r>
          </a:p>
          <a:p>
            <a:endParaRPr lang="sv-SE" sz="1600" dirty="0">
              <a:solidFill>
                <a:schemeClr val="tx2"/>
              </a:solidFill>
              <a:ea typeface="Calibri" panose="020F0502020204030204" pitchFamily="34" charset="0"/>
              <a:cs typeface="Times New Roman" panose="02020603050405020304" pitchFamily="18" charset="0"/>
            </a:endParaRPr>
          </a:p>
          <a:p>
            <a:endParaRPr lang="sv-SE" sz="1600" dirty="0">
              <a:solidFill>
                <a:schemeClr val="tx2"/>
              </a:solidFill>
            </a:endParaRPr>
          </a:p>
        </p:txBody>
      </p:sp>
      <p:grpSp>
        <p:nvGrpSpPr>
          <p:cNvPr id="9" name="Grupp 8">
            <a:extLst>
              <a:ext uri="{FF2B5EF4-FFF2-40B4-BE49-F238E27FC236}">
                <a16:creationId xmlns:a16="http://schemas.microsoft.com/office/drawing/2014/main" id="{F87D70C8-CEBD-CB98-212E-133A54301A3C}"/>
              </a:ext>
            </a:extLst>
          </p:cNvPr>
          <p:cNvGrpSpPr/>
          <p:nvPr/>
        </p:nvGrpSpPr>
        <p:grpSpPr>
          <a:xfrm>
            <a:off x="981075" y="5042251"/>
            <a:ext cx="5320871" cy="706729"/>
            <a:chOff x="981075" y="5116393"/>
            <a:chExt cx="5320871" cy="706729"/>
          </a:xfrm>
        </p:grpSpPr>
        <p:cxnSp>
          <p:nvCxnSpPr>
            <p:cNvPr id="3" name="Rak pil 2">
              <a:extLst>
                <a:ext uri="{FF2B5EF4-FFF2-40B4-BE49-F238E27FC236}">
                  <a16:creationId xmlns:a16="http://schemas.microsoft.com/office/drawing/2014/main" id="{AD372790-70DA-60A9-BFE9-293A814057CD}"/>
                </a:ext>
              </a:extLst>
            </p:cNvPr>
            <p:cNvCxnSpPr>
              <a:cxnSpLocks/>
            </p:cNvCxnSpPr>
            <p:nvPr/>
          </p:nvCxnSpPr>
          <p:spPr>
            <a:xfrm flipV="1">
              <a:off x="981075" y="5476460"/>
              <a:ext cx="5320871" cy="31148"/>
            </a:xfrm>
            <a:prstGeom prst="straightConnector1">
              <a:avLst/>
            </a:prstGeom>
            <a:ln w="79375">
              <a:tailEnd type="triangle"/>
            </a:ln>
          </p:spPr>
          <p:style>
            <a:lnRef idx="3">
              <a:schemeClr val="accent3"/>
            </a:lnRef>
            <a:fillRef idx="0">
              <a:schemeClr val="accent3"/>
            </a:fillRef>
            <a:effectRef idx="2">
              <a:schemeClr val="accent3"/>
            </a:effectRef>
            <a:fontRef idx="minor">
              <a:schemeClr val="tx1"/>
            </a:fontRef>
          </p:style>
        </p:cxnSp>
        <p:cxnSp>
          <p:nvCxnSpPr>
            <p:cNvPr id="7" name="Rak 6">
              <a:extLst>
                <a:ext uri="{FF2B5EF4-FFF2-40B4-BE49-F238E27FC236}">
                  <a16:creationId xmlns:a16="http://schemas.microsoft.com/office/drawing/2014/main" id="{53E16158-528F-694F-450D-2432B8FE88CF}"/>
                </a:ext>
              </a:extLst>
            </p:cNvPr>
            <p:cNvCxnSpPr/>
            <p:nvPr/>
          </p:nvCxnSpPr>
          <p:spPr>
            <a:xfrm>
              <a:off x="1581665" y="5140410"/>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682B46FA-7265-EF84-BC97-E523657BED5C}"/>
                </a:ext>
              </a:extLst>
            </p:cNvPr>
            <p:cNvCxnSpPr/>
            <p:nvPr/>
          </p:nvCxnSpPr>
          <p:spPr>
            <a:xfrm>
              <a:off x="2636108" y="5160142"/>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84938AB6-0D40-1454-0747-15D8FE184922}"/>
                </a:ext>
              </a:extLst>
            </p:cNvPr>
            <p:cNvCxnSpPr/>
            <p:nvPr/>
          </p:nvCxnSpPr>
          <p:spPr>
            <a:xfrm>
              <a:off x="3777049" y="5128751"/>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F40A1CCA-0673-45CA-C575-49B5BDB4BE8F}"/>
                </a:ext>
              </a:extLst>
            </p:cNvPr>
            <p:cNvCxnSpPr/>
            <p:nvPr/>
          </p:nvCxnSpPr>
          <p:spPr>
            <a:xfrm>
              <a:off x="4930346" y="5116393"/>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ak 13">
              <a:extLst>
                <a:ext uri="{FF2B5EF4-FFF2-40B4-BE49-F238E27FC236}">
                  <a16:creationId xmlns:a16="http://schemas.microsoft.com/office/drawing/2014/main" id="{925AF15E-9559-AED1-1158-B206902A94F4}"/>
                </a:ext>
              </a:extLst>
            </p:cNvPr>
            <p:cNvCxnSpPr/>
            <p:nvPr/>
          </p:nvCxnSpPr>
          <p:spPr>
            <a:xfrm>
              <a:off x="2110015" y="5492995"/>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EF47FBE7-7161-C65B-1640-81DB2AD8AB49}"/>
                </a:ext>
              </a:extLst>
            </p:cNvPr>
            <p:cNvCxnSpPr/>
            <p:nvPr/>
          </p:nvCxnSpPr>
          <p:spPr>
            <a:xfrm>
              <a:off x="3176815" y="5470537"/>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0A8C87A2-B918-985F-9EED-836ACA315EE3}"/>
                </a:ext>
              </a:extLst>
            </p:cNvPr>
            <p:cNvCxnSpPr/>
            <p:nvPr/>
          </p:nvCxnSpPr>
          <p:spPr>
            <a:xfrm>
              <a:off x="4305399" y="5468979"/>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583F7D14-902B-3F06-A8AB-61B17EA3DFA1}"/>
                </a:ext>
              </a:extLst>
            </p:cNvPr>
            <p:cNvCxnSpPr/>
            <p:nvPr/>
          </p:nvCxnSpPr>
          <p:spPr>
            <a:xfrm>
              <a:off x="5458696" y="5468978"/>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9" name="Bild 18">
            <a:extLst>
              <a:ext uri="{FF2B5EF4-FFF2-40B4-BE49-F238E27FC236}">
                <a16:creationId xmlns:a16="http://schemas.microsoft.com/office/drawing/2014/main" id="{92E9CAD7-EA17-F370-7620-B5BC5CCD1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907188" y="2985593"/>
            <a:ext cx="472456" cy="472456"/>
          </a:xfrm>
          <a:prstGeom prst="rect">
            <a:avLst/>
          </a:prstGeom>
        </p:spPr>
      </p:pic>
    </p:spTree>
    <p:extLst>
      <p:ext uri="{BB962C8B-B14F-4D97-AF65-F5344CB8AC3E}">
        <p14:creationId xmlns:p14="http://schemas.microsoft.com/office/powerpoint/2010/main" val="254103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4042"/>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Arbete med aktivitetsplan</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2143695"/>
            <a:ext cx="461916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cs typeface="Times New Roman" panose="02020603050405020304" pitchFamily="18" charset="0"/>
              </a:rPr>
              <a:t>Be eleverna fylla i </a:t>
            </a:r>
            <a:r>
              <a:rPr lang="sv-SE" b="1" dirty="0" err="1">
                <a:cs typeface="Times New Roman" panose="02020603050405020304" pitchFamily="18" charset="0"/>
              </a:rPr>
              <a:t>Måbra</a:t>
            </a:r>
            <a:r>
              <a:rPr lang="sv-SE" b="1" dirty="0">
                <a:cs typeface="Times New Roman" panose="02020603050405020304" pitchFamily="18" charset="0"/>
              </a:rPr>
              <a:t>-planen</a:t>
            </a:r>
            <a:r>
              <a:rPr lang="sv-SE" dirty="0">
                <a:cs typeface="Times New Roman" panose="02020603050405020304" pitchFamily="18" charset="0"/>
              </a:rPr>
              <a:t>, vilken är en mall </a:t>
            </a:r>
            <a:br>
              <a:rPr lang="sv-SE" dirty="0">
                <a:cs typeface="Times New Roman" panose="02020603050405020304" pitchFamily="18" charset="0"/>
              </a:rPr>
            </a:br>
            <a:r>
              <a:rPr lang="sv-SE" dirty="0">
                <a:cs typeface="Times New Roman" panose="02020603050405020304" pitchFamily="18" charset="0"/>
              </a:rPr>
              <a:t>för att genomföra Aktivitetsplanen. </a:t>
            </a:r>
          </a:p>
          <a:p>
            <a:pPr>
              <a:lnSpc>
                <a:spcPct val="100000"/>
              </a:lnSpc>
              <a:spcAft>
                <a:spcPts val="1200"/>
              </a:spcAft>
            </a:pPr>
            <a:r>
              <a:rPr lang="sv-SE" dirty="0">
                <a:cs typeface="Times New Roman" panose="02020603050405020304" pitchFamily="18" charset="0"/>
              </a:rPr>
              <a:t>Samtliga grupper får sedan presentera vad de kommit fram till. Detta görs i helklass. </a:t>
            </a:r>
          </a:p>
          <a:p>
            <a:pPr>
              <a:lnSpc>
                <a:spcPct val="100000"/>
              </a:lnSpc>
              <a:spcAft>
                <a:spcPts val="1200"/>
              </a:spcAft>
            </a:pPr>
            <a:r>
              <a:rPr lang="sv-SE" dirty="0">
                <a:cs typeface="Times New Roman" panose="02020603050405020304" pitchFamily="18" charset="0"/>
              </a:rPr>
              <a:t>De olika grupperna behöver vara beredda på </a:t>
            </a:r>
            <a:br>
              <a:rPr lang="sv-SE" dirty="0">
                <a:cs typeface="Times New Roman" panose="02020603050405020304" pitchFamily="18" charset="0"/>
              </a:rPr>
            </a:br>
            <a:r>
              <a:rPr lang="sv-SE" dirty="0">
                <a:cs typeface="Times New Roman" panose="02020603050405020304" pitchFamily="18" charset="0"/>
              </a:rPr>
              <a:t>att svara på frågor som eventuellt uppkommer från klasskamraterna.</a:t>
            </a:r>
          </a:p>
        </p:txBody>
      </p:sp>
      <p:sp>
        <p:nvSpPr>
          <p:cNvPr id="4" name="textruta 3">
            <a:extLst>
              <a:ext uri="{FF2B5EF4-FFF2-40B4-BE49-F238E27FC236}">
                <a16:creationId xmlns:a16="http://schemas.microsoft.com/office/drawing/2014/main" id="{4C961DD4-AB2B-9F0A-B3CA-9B819BA817FA}"/>
              </a:ext>
            </a:extLst>
          </p:cNvPr>
          <p:cNvSpPr txBox="1"/>
          <p:nvPr/>
        </p:nvSpPr>
        <p:spPr>
          <a:xfrm>
            <a:off x="6190061" y="2143695"/>
            <a:ext cx="5134708" cy="3229089"/>
          </a:xfrm>
          <a:prstGeom prst="rect">
            <a:avLst/>
          </a:prstGeom>
          <a:noFill/>
        </p:spPr>
        <p:txBody>
          <a:bodyPr wrap="square" rtlCol="0">
            <a:spAutoFit/>
          </a:bodyPr>
          <a:lstStyle/>
          <a:p>
            <a:pPr marL="468000"/>
            <a:r>
              <a:rPr lang="sv-SE" sz="1200" b="1" dirty="0">
                <a:solidFill>
                  <a:schemeClr val="tx2"/>
                </a:solidFill>
                <a:ea typeface="Calibri" panose="020F0502020204030204" pitchFamily="34" charset="0"/>
                <a:cs typeface="Times New Roman" panose="02020603050405020304" pitchFamily="18" charset="0"/>
              </a:rPr>
              <a:t>Observera!</a:t>
            </a:r>
          </a:p>
          <a:p>
            <a:pPr marL="468000">
              <a:lnSpc>
                <a:spcPts val="1300"/>
              </a:lnSpc>
              <a:spcAft>
                <a:spcPts val="600"/>
              </a:spcAft>
            </a:pPr>
            <a:r>
              <a:rPr lang="sv-SE" sz="1200" dirty="0">
                <a:solidFill>
                  <a:schemeClr val="tx2"/>
                </a:solidFill>
                <a:ea typeface="Calibri" panose="020F0502020204030204" pitchFamily="34" charset="0"/>
                <a:cs typeface="Times New Roman" panose="02020603050405020304" pitchFamily="18" charset="0"/>
              </a:rPr>
              <a:t>Som skola kan samma aktiviteter genomföras i hela årskursen,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dock kräver detta planering via exempelvis elevråd och att skolans personal stämmer av med varandra. Hela skolan kan även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enas om att göra det mesta av arbetet i enskilda klasser, men sedan genomföra gemensamma hälsofrämjande aktiviteter, förslagsvis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vid temadagar, uppstarts- eller avslutningsdagar i början eller slutet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av läsåret.</a:t>
            </a:r>
          </a:p>
          <a:p>
            <a:pPr>
              <a:spcAft>
                <a:spcPts val="600"/>
              </a:spcAft>
            </a:pPr>
            <a:r>
              <a:rPr lang="sv-SE" sz="1600" dirty="0">
                <a:solidFill>
                  <a:schemeClr val="tx2"/>
                </a:solidFill>
                <a:ea typeface="Calibri" panose="020F0502020204030204" pitchFamily="34" charset="0"/>
                <a:cs typeface="Times New Roman" panose="02020603050405020304" pitchFamily="18" charset="0"/>
              </a:rPr>
              <a:t> </a:t>
            </a:r>
          </a:p>
          <a:p>
            <a:pPr>
              <a:spcAft>
                <a:spcPts val="600"/>
              </a:spcAft>
            </a:pPr>
            <a:r>
              <a:rPr lang="sv-SE" sz="1600" dirty="0">
                <a:solidFill>
                  <a:schemeClr val="tx2"/>
                </a:solidFill>
                <a:ea typeface="Calibri" panose="020F0502020204030204" pitchFamily="34" charset="0"/>
                <a:cs typeface="Times New Roman" panose="02020603050405020304" pitchFamily="18" charset="0"/>
              </a:rPr>
              <a:t>Om arbetet sker i enskilda klasser ska klassen fundera över mål och aktiviteter som gör att alla i klassen mår bra. </a:t>
            </a:r>
          </a:p>
          <a:p>
            <a:pPr>
              <a:spcAft>
                <a:spcPts val="600"/>
              </a:spcAft>
            </a:pPr>
            <a:r>
              <a:rPr lang="sv-SE" sz="1200" b="1" u="sng" dirty="0">
                <a:solidFill>
                  <a:schemeClr val="tx2"/>
                </a:solidFill>
                <a:ea typeface="Calibri" panose="020F0502020204030204" pitchFamily="34" charset="0"/>
                <a:cs typeface="Times New Roman" panose="02020603050405020304" pitchFamily="18" charset="0"/>
              </a:rPr>
              <a:t>Se mallen ”</a:t>
            </a:r>
            <a:r>
              <a:rPr lang="sv-SE" sz="1200" b="1" u="sng" dirty="0" err="1">
                <a:solidFill>
                  <a:schemeClr val="tx2"/>
                </a:solidFill>
                <a:ea typeface="Calibri" panose="020F0502020204030204" pitchFamily="34" charset="0"/>
                <a:cs typeface="Times New Roman" panose="02020603050405020304" pitchFamily="18" charset="0"/>
              </a:rPr>
              <a:t>Måbra</a:t>
            </a:r>
            <a:r>
              <a:rPr lang="sv-SE" sz="1200" b="1" u="sng" dirty="0">
                <a:solidFill>
                  <a:schemeClr val="tx2"/>
                </a:solidFill>
                <a:ea typeface="Calibri" panose="020F0502020204030204" pitchFamily="34" charset="0"/>
                <a:cs typeface="Times New Roman" panose="02020603050405020304" pitchFamily="18" charset="0"/>
              </a:rPr>
              <a:t>-plan” på nästa sida</a:t>
            </a:r>
            <a:r>
              <a:rPr lang="sv-SE" sz="1200" b="1" dirty="0">
                <a:solidFill>
                  <a:schemeClr val="tx2"/>
                </a:solidFill>
                <a:ea typeface="Calibri" panose="020F0502020204030204" pitchFamily="34" charset="0"/>
                <a:cs typeface="Times New Roman" panose="02020603050405020304" pitchFamily="18" charset="0"/>
              </a:rPr>
              <a:t>.</a:t>
            </a:r>
          </a:p>
          <a:p>
            <a:endParaRPr lang="sv-SE" sz="1600" dirty="0">
              <a:solidFill>
                <a:schemeClr val="tx2"/>
              </a:solidFill>
              <a:ea typeface="Calibri" panose="020F0502020204030204" pitchFamily="34" charset="0"/>
              <a:cs typeface="Times New Roman" panose="02020603050405020304" pitchFamily="18" charset="0"/>
            </a:endParaRPr>
          </a:p>
          <a:p>
            <a:endParaRPr lang="sv-SE" sz="1600" dirty="0">
              <a:solidFill>
                <a:schemeClr val="tx2"/>
              </a:solidFill>
            </a:endParaRPr>
          </a:p>
        </p:txBody>
      </p:sp>
      <p:pic>
        <p:nvPicPr>
          <p:cNvPr id="18" name="Bild 17">
            <a:extLst>
              <a:ext uri="{FF2B5EF4-FFF2-40B4-BE49-F238E27FC236}">
                <a16:creationId xmlns:a16="http://schemas.microsoft.com/office/drawing/2014/main" id="{275613BF-ABC6-D68A-C40F-B974358F5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6254689" y="2036809"/>
            <a:ext cx="472456" cy="472456"/>
          </a:xfrm>
          <a:prstGeom prst="rect">
            <a:avLst/>
          </a:prstGeom>
        </p:spPr>
      </p:pic>
    </p:spTree>
    <p:extLst>
      <p:ext uri="{BB962C8B-B14F-4D97-AF65-F5344CB8AC3E}">
        <p14:creationId xmlns:p14="http://schemas.microsoft.com/office/powerpoint/2010/main" val="292324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Fyll i Aktivitetsplanen, det vill säga mallen med </a:t>
            </a:r>
            <a:r>
              <a:rPr lang="sv-SE" b="1" dirty="0" err="1">
                <a:ea typeface="+mn-lt"/>
                <a:cs typeface="Times New Roman" panose="02020603050405020304" pitchFamily="18" charset="0"/>
              </a:rPr>
              <a:t>Måbra</a:t>
            </a:r>
            <a:r>
              <a:rPr lang="sv-SE" b="1" dirty="0">
                <a:ea typeface="+mn-lt"/>
                <a:cs typeface="Times New Roman" panose="02020603050405020304" pitchFamily="18" charset="0"/>
              </a:rPr>
              <a:t>-planen</a:t>
            </a:r>
            <a:r>
              <a:rPr lang="sv-SE" dirty="0">
                <a:ea typeface="+mn-lt"/>
                <a:cs typeface="Times New Roman" panose="02020603050405020304" pitchFamily="18" charset="0"/>
              </a:rPr>
              <a:t>. Sekreteraren ansvarar för att fylla i mallen.</a:t>
            </a:r>
          </a:p>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Grupperna har nu diskuterat arbetsfördelningen och vet under vilken tidpunkt på läsåret som aktiviteten ska genomföras. </a:t>
            </a:r>
            <a:endParaRPr lang="sv-SE" sz="1200" dirty="0">
              <a:ea typeface="+mn-lt"/>
              <a:cs typeface="Times New Roman" panose="02020603050405020304" pitchFamily="18" charset="0"/>
            </a:endParaRPr>
          </a:p>
          <a:p>
            <a:pPr marL="468000"/>
            <a:r>
              <a:rPr lang="sv-SE" sz="1200" b="1" dirty="0">
                <a:ea typeface="Calibri" panose="020F0502020204030204" pitchFamily="34" charset="0"/>
                <a:cs typeface="Times New Roman" panose="02020603050405020304" pitchFamily="18" charset="0"/>
              </a:rPr>
              <a:t>Observera!</a:t>
            </a:r>
          </a:p>
          <a:p>
            <a:pPr marL="468000">
              <a:lnSpc>
                <a:spcPts val="1340"/>
              </a:lnSpc>
              <a:spcBef>
                <a:spcPts val="0"/>
              </a:spcBef>
              <a:spcAft>
                <a:spcPts val="1800"/>
              </a:spcAft>
              <a:buClr>
                <a:schemeClr val="dk1"/>
              </a:buClr>
              <a:buSzPts val="1100"/>
            </a:pPr>
            <a:r>
              <a:rPr lang="sv-SE" sz="1200" dirty="0">
                <a:ea typeface="+mn-lt"/>
                <a:cs typeface="Times New Roman" panose="02020603050405020304" pitchFamily="18" charset="0"/>
              </a:rPr>
              <a:t>Alla elever i gruppen behöver inte organisera aktiviteten, </a:t>
            </a:r>
            <a:br>
              <a:rPr lang="sv-SE" sz="1200" dirty="0">
                <a:ea typeface="+mn-lt"/>
                <a:cs typeface="Times New Roman" panose="02020603050405020304" pitchFamily="18" charset="0"/>
              </a:rPr>
            </a:br>
            <a:r>
              <a:rPr lang="sv-SE" sz="1200" dirty="0">
                <a:ea typeface="+mn-lt"/>
                <a:cs typeface="Times New Roman" panose="02020603050405020304" pitchFamily="18" charset="0"/>
              </a:rPr>
              <a:t>men de ska ha någon roll i arbetet. Samtliga elever i klassen </a:t>
            </a:r>
            <a:br>
              <a:rPr lang="sv-SE" sz="1200" dirty="0">
                <a:ea typeface="+mn-lt"/>
                <a:cs typeface="Times New Roman" panose="02020603050405020304" pitchFamily="18" charset="0"/>
              </a:rPr>
            </a:br>
            <a:r>
              <a:rPr lang="sv-SE" sz="1200" dirty="0">
                <a:ea typeface="+mn-lt"/>
                <a:cs typeface="Times New Roman" panose="02020603050405020304" pitchFamily="18" charset="0"/>
              </a:rPr>
              <a:t>deltar när aktiviteten genomförs. </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pic>
        <p:nvPicPr>
          <p:cNvPr id="5" name="Bild 4">
            <a:extLst>
              <a:ext uri="{FF2B5EF4-FFF2-40B4-BE49-F238E27FC236}">
                <a16:creationId xmlns:a16="http://schemas.microsoft.com/office/drawing/2014/main" id="{6C90A5CA-FA69-53D3-FCC2-63420DD28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924295" y="2872038"/>
            <a:ext cx="472456" cy="472456"/>
          </a:xfrm>
          <a:prstGeom prst="rect">
            <a:avLst/>
          </a:prstGeom>
        </p:spPr>
      </p:pic>
      <p:pic>
        <p:nvPicPr>
          <p:cNvPr id="8" name="Platshållare för innehåll 7" descr="En bild som visar text&#10;&#10;Automatiskt genererad beskrivning">
            <a:extLst>
              <a:ext uri="{FF2B5EF4-FFF2-40B4-BE49-F238E27FC236}">
                <a16:creationId xmlns:a16="http://schemas.microsoft.com/office/drawing/2014/main" id="{2782F142-2BD6-2A1A-0407-0474F6B8D43F}"/>
              </a:ext>
            </a:extLst>
          </p:cNvPr>
          <p:cNvPicPr>
            <a:picLocks noGrp="1" noChangeAspect="1"/>
          </p:cNvPicPr>
          <p:nvPr>
            <p:ph idx="1"/>
          </p:nvPr>
        </p:nvPicPr>
        <p:blipFill>
          <a:blip r:embed="rId5"/>
          <a:stretch>
            <a:fillRect/>
          </a:stretch>
        </p:blipFill>
        <p:spPr>
          <a:xfrm>
            <a:off x="5837072" y="1705510"/>
            <a:ext cx="5518315" cy="3899522"/>
          </a:xfrm>
        </p:spPr>
      </p:pic>
    </p:spTree>
    <p:extLst>
      <p:ext uri="{BB962C8B-B14F-4D97-AF65-F5344CB8AC3E}">
        <p14:creationId xmlns:p14="http://schemas.microsoft.com/office/powerpoint/2010/main" val="148145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b="1" dirty="0">
                <a:ea typeface="+mn-lt"/>
                <a:cs typeface="Times New Roman" panose="02020603050405020304" pitchFamily="18" charset="0"/>
              </a:rPr>
              <a:t>Förtydliga processen genom att fylla i följande steg. </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Sätt upp mål</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Sätt upp aktiviteter</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Skapa en Aktivitetsplan, det vill säga skriv ut vad </a:t>
            </a:r>
            <a:br>
              <a:rPr lang="sv-SE" dirty="0">
                <a:ea typeface="+mn-lt"/>
                <a:cs typeface="Times New Roman" panose="02020603050405020304" pitchFamily="18" charset="0"/>
              </a:rPr>
            </a:br>
            <a:r>
              <a:rPr lang="sv-SE" dirty="0">
                <a:ea typeface="+mn-lt"/>
                <a:cs typeface="Times New Roman" panose="02020603050405020304" pitchFamily="18" charset="0"/>
              </a:rPr>
              <a:t>som ska göras, när det ska ske, hur ni ska gå till väga och vem som gör vad.</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Genomför Aktivitetsplan. Arbetet sker under </a:t>
            </a:r>
            <a:br>
              <a:rPr lang="sv-SE" dirty="0">
                <a:ea typeface="+mn-lt"/>
                <a:cs typeface="Times New Roman" panose="02020603050405020304" pitchFamily="18" charset="0"/>
              </a:rPr>
            </a:br>
            <a:r>
              <a:rPr lang="sv-SE" dirty="0">
                <a:ea typeface="+mn-lt"/>
                <a:cs typeface="Times New Roman" panose="02020603050405020304" pitchFamily="18" charset="0"/>
              </a:rPr>
              <a:t>en termin, alternativt under ett helt läsår.</a:t>
            </a:r>
            <a:endParaRPr lang="sv-SE" sz="1200" b="1" dirty="0">
              <a:ea typeface="+mn-lt"/>
              <a:cs typeface="Times New Roman" panose="02020603050405020304" pitchFamily="18" charset="0"/>
            </a:endParaRPr>
          </a:p>
          <a:p>
            <a:pPr marL="468000">
              <a:lnSpc>
                <a:spcPct val="100000"/>
              </a:lnSpc>
              <a:spcBef>
                <a:spcPts val="0"/>
              </a:spcBef>
              <a:spcAft>
                <a:spcPts val="1800"/>
              </a:spcAft>
              <a:buClr>
                <a:schemeClr val="dk1"/>
              </a:buClr>
              <a:buSzPts val="1100"/>
            </a:pPr>
            <a:r>
              <a:rPr lang="sv-SE" sz="1200" b="1" dirty="0">
                <a:ea typeface="+mn-lt"/>
                <a:cs typeface="Times New Roman" panose="02020603050405020304" pitchFamily="18" charset="0"/>
              </a:rPr>
              <a:t>(Punkt 5 och 6 enligt hjulet innebär att arbetet utvärderas </a:t>
            </a:r>
            <a:br>
              <a:rPr lang="sv-SE" sz="1200" b="1" dirty="0">
                <a:ea typeface="+mn-lt"/>
                <a:cs typeface="Times New Roman" panose="02020603050405020304" pitchFamily="18" charset="0"/>
              </a:rPr>
            </a:br>
            <a:r>
              <a:rPr lang="sv-SE" sz="1200" b="1" dirty="0">
                <a:ea typeface="+mn-lt"/>
                <a:cs typeface="Times New Roman" panose="02020603050405020304" pitchFamily="18" charset="0"/>
              </a:rPr>
              <a:t>och detta görs i modul 5)</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pic>
        <p:nvPicPr>
          <p:cNvPr id="8" name="Bild 7">
            <a:extLst>
              <a:ext uri="{FF2B5EF4-FFF2-40B4-BE49-F238E27FC236}">
                <a16:creationId xmlns:a16="http://schemas.microsoft.com/office/drawing/2014/main" id="{9A3A9DD9-341F-C9E9-2B93-E7B88814B7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06479" y="241300"/>
            <a:ext cx="6591300" cy="6375400"/>
          </a:xfrm>
          <a:prstGeom prst="rect">
            <a:avLst/>
          </a:prstGeom>
        </p:spPr>
      </p:pic>
      <p:pic>
        <p:nvPicPr>
          <p:cNvPr id="9" name="Bild 8">
            <a:extLst>
              <a:ext uri="{FF2B5EF4-FFF2-40B4-BE49-F238E27FC236}">
                <a16:creationId xmlns:a16="http://schemas.microsoft.com/office/drawing/2014/main" id="{DB8665FC-DD28-61A0-1F77-7D715FE4AD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25129">
            <a:off x="857792" y="4085344"/>
            <a:ext cx="472456" cy="472456"/>
          </a:xfrm>
          <a:prstGeom prst="rect">
            <a:avLst/>
          </a:prstGeom>
        </p:spPr>
      </p:pic>
    </p:spTree>
    <p:extLst>
      <p:ext uri="{BB962C8B-B14F-4D97-AF65-F5344CB8AC3E}">
        <p14:creationId xmlns:p14="http://schemas.microsoft.com/office/powerpoint/2010/main" val="4085088129"/>
      </p:ext>
    </p:extLst>
  </p:cSld>
  <p:clrMapOvr>
    <a:masterClrMapping/>
  </p:clrMapOvr>
</p:sld>
</file>

<file path=ppt/theme/theme1.xml><?xml version="1.0" encoding="utf-8"?>
<a:theme xmlns:a="http://schemas.openxmlformats.org/drawingml/2006/main" name="Office-tem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sid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2105</Words>
  <Application>Microsoft Office PowerPoint</Application>
  <PresentationFormat>Bredbild</PresentationFormat>
  <Paragraphs>192</Paragraphs>
  <Slides>13</Slides>
  <Notes>12</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13</vt:i4>
      </vt:variant>
    </vt:vector>
  </HeadingPairs>
  <TitlesOfParts>
    <vt:vector size="21" baseType="lpstr">
      <vt:lpstr>Arial</vt:lpstr>
      <vt:lpstr>Calibri</vt:lpstr>
      <vt:lpstr>Courier New</vt:lpstr>
      <vt:lpstr>Georgia</vt:lpstr>
      <vt:lpstr>Symbol</vt:lpstr>
      <vt:lpstr>Times New Roman</vt:lpstr>
      <vt:lpstr>Office-tema</vt:lpstr>
      <vt:lpstr>Titelsida</vt:lpstr>
      <vt:lpstr>Hälsoparlamentet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Emily Ranneby</dc:creator>
  <cp:lastModifiedBy>Anna Scaramellini</cp:lastModifiedBy>
  <cp:revision>23</cp:revision>
  <dcterms:created xsi:type="dcterms:W3CDTF">2022-05-02T09:04:20Z</dcterms:created>
  <dcterms:modified xsi:type="dcterms:W3CDTF">2022-07-06T08:08:07Z</dcterms:modified>
</cp:coreProperties>
</file>