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9"/>
  </p:notesMasterIdLst>
  <p:sldIdLst>
    <p:sldId id="256" r:id="rId3"/>
    <p:sldId id="264" r:id="rId4"/>
    <p:sldId id="260" r:id="rId5"/>
    <p:sldId id="265" r:id="rId6"/>
    <p:sldId id="266" r:id="rId7"/>
    <p:sldId id="257"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892" autoAdjust="0"/>
  </p:normalViewPr>
  <p:slideViewPr>
    <p:cSldViewPr snapToGrid="0" snapToObjects="1">
      <p:cViewPr varScale="1">
        <p:scale>
          <a:sx n="105" d="100"/>
          <a:sy n="105" d="100"/>
        </p:scale>
        <p:origin x="798" y="96"/>
      </p:cViewPr>
      <p:guideLst/>
    </p:cSldViewPr>
  </p:slideViewPr>
  <p:notesTextViewPr>
    <p:cViewPr>
      <p:scale>
        <a:sx n="1" d="1"/>
        <a:sy n="1" d="1"/>
      </p:scale>
      <p:origin x="0" y="-30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FC5A7-7E07-4948-BA08-D9E085A06C78}" type="datetimeFigureOut">
              <a:rPr lang="sv-SE" smtClean="0"/>
              <a:t>2022-07-06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0DA80D-8B5B-4B6F-8021-91334C8246B0}" type="slidenum">
              <a:rPr lang="sv-SE" smtClean="0"/>
              <a:t>‹#›</a:t>
            </a:fld>
            <a:endParaRPr lang="sv-SE"/>
          </a:p>
        </p:txBody>
      </p:sp>
    </p:spTree>
    <p:extLst>
      <p:ext uri="{BB962C8B-B14F-4D97-AF65-F5344CB8AC3E}">
        <p14:creationId xmlns:p14="http://schemas.microsoft.com/office/powerpoint/2010/main" val="2205291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Innehåller frågor för personal att besvara. </a:t>
            </a: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Skolans personal utvärderar läsårets arbete vid ett personalmöte.</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70DA80D-8B5B-4B6F-8021-91334C8246B0}" type="slidenum">
              <a:rPr lang="sv-SE" smtClean="0"/>
              <a:t>1</a:t>
            </a:fld>
            <a:endParaRPr lang="sv-SE"/>
          </a:p>
        </p:txBody>
      </p:sp>
    </p:spTree>
    <p:extLst>
      <p:ext uri="{BB962C8B-B14F-4D97-AF65-F5344CB8AC3E}">
        <p14:creationId xmlns:p14="http://schemas.microsoft.com/office/powerpoint/2010/main" val="16564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Mentorerna har genomfört en utvärdering med eleverna.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Till detta utvärderingstillfälle med personalen tar mentorerna med sig vad eleverna kommit fram till vid sina utvärderingar på klassnivå.</a:t>
            </a:r>
            <a:r>
              <a:rPr lang="sv-SE"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Eleverna har utvärderat enligt metoden Trafikljuset.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Instruktioner som eleverna har arbetat enligt: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 över arbetsområden som ni önskar fortsätta med, dessa får </a:t>
            </a:r>
            <a:r>
              <a:rPr lang="sv-SE" sz="1800" b="1" kern="1200" dirty="0">
                <a:solidFill>
                  <a:srgbClr val="385623"/>
                </a:solidFill>
                <a:effectLst/>
                <a:latin typeface="Times New Roman" panose="02020603050405020304" pitchFamily="18" charset="0"/>
                <a:ea typeface="Calibri" panose="020F0502020204030204" pitchFamily="34" charset="0"/>
                <a:cs typeface="Times New Roman" panose="02020603050405020304" pitchFamily="18" charset="0"/>
              </a:rPr>
              <a:t>grönt ljus</a:t>
            </a: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Klassen önskar eventuellt fortsätta med att ha regler för samtal, även om de ska påbörja arbetet med nya hälsofrämjande områden.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arbetsområden som ni önskar avsluta för att ni är klara med det, alternativt om momentet inte fungerade som ni hade tänkt er, ger ni </a:t>
            </a:r>
            <a:r>
              <a:rPr lang="sv-SE" sz="1800" b="1" kern="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rött ljus</a:t>
            </a: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b="1" kern="12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Gult ljus </a:t>
            </a: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är arbetsområden som ännu inte genomförts och står på vänt, är ni redo att genomföra dessa arbetsområden nu?</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70DA80D-8B5B-4B6F-8021-91334C8246B0}" type="slidenum">
              <a:rPr lang="sv-SE" smtClean="0"/>
              <a:t>2</a:t>
            </a:fld>
            <a:endParaRPr lang="sv-SE"/>
          </a:p>
        </p:txBody>
      </p:sp>
    </p:spTree>
    <p:extLst>
      <p:ext uri="{BB962C8B-B14F-4D97-AF65-F5344CB8AC3E}">
        <p14:creationId xmlns:p14="http://schemas.microsoft.com/office/powerpoint/2010/main" val="130742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Calibri" panose="020F0502020204030204" pitchFamily="34" charset="0"/>
                <a:cs typeface="Times New Roman" panose="02020603050405020304" pitchFamily="18" charset="0"/>
              </a:rPr>
              <a:t>Gå igenom de indikatorer som visar om målen för arbetet har uppnåtts. Stanna upp efter varje fråga och fundera enskilt över om eleverna har uppnått det som strävats efter.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Elever får ökade kunskaper om vad som påverkar hälsan i skolan.  </a:t>
            </a:r>
            <a:endParaRPr lang="sv-SE" sz="180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Elever får ökade kunskaper om vad klassen ska göra för att må bra. </a:t>
            </a:r>
            <a:endParaRPr lang="sv-SE" sz="180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Elever upplever att de är delaktiga i arbetet för en hälsofrämjande skola. </a:t>
            </a:r>
            <a:endParaRPr lang="sv-SE" sz="180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Eleverna upplever att de fått bättre förutsättningar för ett ökat lärande. </a:t>
            </a:r>
            <a:endParaRPr lang="sv-SE" sz="1800" dirty="0">
              <a:effectLst/>
              <a:latin typeface="Times New Roman" panose="02020603050405020304" pitchFamily="18" charset="0"/>
              <a:ea typeface="Times New Roman" panose="02020603050405020304" pitchFamily="18" charset="0"/>
            </a:endParaRPr>
          </a:p>
          <a:p>
            <a:pPr marL="342900" lvl="0" indent="-342900">
              <a:lnSpc>
                <a:spcPct val="90000"/>
              </a:lnSpc>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Personalen upplever att genomförande av arbetet har påverkat klassen/skolan positivt.</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70DA80D-8B5B-4B6F-8021-91334C8246B0}" type="slidenum">
              <a:rPr lang="sv-SE" smtClean="0"/>
              <a:t>3</a:t>
            </a:fld>
            <a:endParaRPr lang="sv-SE"/>
          </a:p>
        </p:txBody>
      </p:sp>
    </p:spTree>
    <p:extLst>
      <p:ext uri="{BB962C8B-B14F-4D97-AF65-F5344CB8AC3E}">
        <p14:creationId xmlns:p14="http://schemas.microsoft.com/office/powerpoint/2010/main" val="334178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Aft>
                <a:spcPts val="800"/>
              </a:spcAft>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Dela in er i mindre grupper om 4–5 personer</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Vad anser ni att enskilda elever, klasser och skolan har lärt sig under året?</a:t>
            </a:r>
            <a:endParaRPr lang="sv-S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Hur ser personalen på sitt deltagande i det hälsofrämjande arbetet under läsåret?</a:t>
            </a:r>
            <a:endParaRPr lang="sv-SE"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sv-SE" sz="1800" kern="1200" dirty="0">
                <a:solidFill>
                  <a:srgbClr val="000000"/>
                </a:solidFill>
                <a:effectLst/>
                <a:latin typeface="Times New Roman" panose="02020603050405020304" pitchFamily="18" charset="0"/>
                <a:ea typeface="Calibri" panose="020F0502020204030204" pitchFamily="34" charset="0"/>
              </a:rPr>
              <a:t>Vilket är skolans nästa steg i det hälsofrämjande arbetet.</a:t>
            </a:r>
            <a:endParaRPr lang="sv-SE" sz="1800" dirty="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70DA80D-8B5B-4B6F-8021-91334C8246B0}" type="slidenum">
              <a:rPr lang="sv-SE" smtClean="0"/>
              <a:t>4</a:t>
            </a:fld>
            <a:endParaRPr lang="sv-SE"/>
          </a:p>
        </p:txBody>
      </p:sp>
    </p:spTree>
    <p:extLst>
      <p:ext uri="{BB962C8B-B14F-4D97-AF65-F5344CB8AC3E}">
        <p14:creationId xmlns:p14="http://schemas.microsoft.com/office/powerpoint/2010/main" val="390735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 är det dags för personalen att se över de arbetsområden som önskas arbeta vidare med, dessa får grönt ljus.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 arbetsområden som ni önskar avsluta för att ni är klara med det, alternativt om momentet inte fungerade som ni hade tänkt er, ger ni rött ljus.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Gult ljus är arbetsområden som ännu inte genomförts och står på vänt, är ni redo för att genomföra dessa arbetsområden nu? Detta kan vara större arbeten som genomförs på skolan, eller att samtliga klasser träffar elevhälsopersonalen, får lyssna till en extern föreläsare, alternativt att eleverna arbetar med samma filmer om studiestrategier på mentorstid.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kern="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Avsluta personalmötet med att bestämma vad som är skolans nästa steg i det hälsofrämjande arbetet.</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D70DA80D-8B5B-4B6F-8021-91334C8246B0}" type="slidenum">
              <a:rPr lang="sv-SE" smtClean="0"/>
              <a:t>5</a:t>
            </a:fld>
            <a:endParaRPr lang="sv-SE"/>
          </a:p>
        </p:txBody>
      </p:sp>
    </p:spTree>
    <p:extLst>
      <p:ext uri="{BB962C8B-B14F-4D97-AF65-F5344CB8AC3E}">
        <p14:creationId xmlns:p14="http://schemas.microsoft.com/office/powerpoint/2010/main" val="347429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4CBFBC-2319-6FFA-D4A6-D1252CF975BF}"/>
              </a:ext>
            </a:extLst>
          </p:cNvPr>
          <p:cNvSpPr>
            <a:spLocks noGrp="1"/>
          </p:cNvSpPr>
          <p:nvPr>
            <p:ph type="ctrTitle"/>
          </p:nvPr>
        </p:nvSpPr>
        <p:spPr>
          <a:xfrm>
            <a:off x="1524000" y="1122363"/>
            <a:ext cx="9144000" cy="2387600"/>
          </a:xfrm>
          <a:prstGeom prst="rect">
            <a:avLst/>
          </a:prstGeom>
        </p:spPr>
        <p:txBody>
          <a:bodyPr anchor="b"/>
          <a:lstStyle>
            <a:lvl1pPr algn="ctr">
              <a:defRPr sz="6000">
                <a:solidFill>
                  <a:schemeClr val="tx2"/>
                </a:solidFill>
                <a:latin typeface="Georgia" panose="02040502050405020303" pitchFamily="18" charset="0"/>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5EDE7E5A-5B97-7CE4-8549-D0036BC8FF5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113643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88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_Vit">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5CDA49DE-CFF6-1E55-A871-5B3B9464DB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693" y="-232668"/>
            <a:ext cx="6682776" cy="6682776"/>
          </a:xfrm>
          <a:prstGeom prst="rect">
            <a:avLst/>
          </a:prstGeom>
        </p:spPr>
      </p:pic>
    </p:spTree>
    <p:extLst>
      <p:ext uri="{BB962C8B-B14F-4D97-AF65-F5344CB8AC3E}">
        <p14:creationId xmlns:p14="http://schemas.microsoft.com/office/powerpoint/2010/main" val="1293663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_Ljusgrön">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EA678487-A2A2-5502-DCCC-9F6078BA9B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693" y="-232668"/>
            <a:ext cx="6682776" cy="6682776"/>
          </a:xfrm>
          <a:prstGeom prst="rect">
            <a:avLst/>
          </a:prstGeom>
        </p:spPr>
      </p:pic>
    </p:spTree>
    <p:extLst>
      <p:ext uri="{BB962C8B-B14F-4D97-AF65-F5344CB8AC3E}">
        <p14:creationId xmlns:p14="http://schemas.microsoft.com/office/powerpoint/2010/main" val="110493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p:bg>
      <p:bgPr>
        <a:solidFill>
          <a:schemeClr val="tx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09A9D3BD-A519-DD5D-FA6D-AC5C7FF5A0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35795" y="861100"/>
            <a:ext cx="4415438" cy="4415438"/>
          </a:xfrm>
          <a:prstGeom prst="rect">
            <a:avLst/>
          </a:prstGeom>
        </p:spPr>
      </p:pic>
    </p:spTree>
    <p:extLst>
      <p:ext uri="{BB962C8B-B14F-4D97-AF65-F5344CB8AC3E}">
        <p14:creationId xmlns:p14="http://schemas.microsoft.com/office/powerpoint/2010/main" val="309917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_Neongrön">
    <p:bg>
      <p:bgPr>
        <a:solidFill>
          <a:schemeClr val="accent2"/>
        </a:solidFill>
        <a:effectLst/>
      </p:bgPr>
    </p:bg>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F9C79294-F27C-9C9C-302B-81A1F7EC5D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56693" y="-232668"/>
            <a:ext cx="6682776" cy="6682776"/>
          </a:xfrm>
          <a:prstGeom prst="rect">
            <a:avLst/>
          </a:prstGeom>
        </p:spPr>
      </p:pic>
    </p:spTree>
    <p:extLst>
      <p:ext uri="{BB962C8B-B14F-4D97-AF65-F5344CB8AC3E}">
        <p14:creationId xmlns:p14="http://schemas.microsoft.com/office/powerpoint/2010/main" val="417294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0D71AC-D7FF-954A-31AB-E5A7480C36C1}"/>
              </a:ext>
            </a:extLst>
          </p:cNvPr>
          <p:cNvSpPr>
            <a:spLocks noGrp="1"/>
          </p:cNvSpPr>
          <p:nvPr>
            <p:ph type="title"/>
          </p:nvPr>
        </p:nvSpPr>
        <p:spPr>
          <a:xfrm>
            <a:off x="838200"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A20E82AE-C030-0C1D-F25B-202930CED9E8}"/>
              </a:ext>
            </a:extLst>
          </p:cNvPr>
          <p:cNvSpPr>
            <a:spLocks noGrp="1"/>
          </p:cNvSpPr>
          <p:nvPr>
            <p:ph idx="1"/>
          </p:nvPr>
        </p:nvSpPr>
        <p:spPr>
          <a:xfrm>
            <a:off x="838200" y="1825625"/>
            <a:ext cx="10515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1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164401-4219-ACDF-B838-E16E35208D6C}"/>
              </a:ext>
            </a:extLst>
          </p:cNvPr>
          <p:cNvSpPr>
            <a:spLocks noGrp="1"/>
          </p:cNvSpPr>
          <p:nvPr>
            <p:ph type="title"/>
          </p:nvPr>
        </p:nvSpPr>
        <p:spPr>
          <a:xfrm>
            <a:off x="831850" y="1709738"/>
            <a:ext cx="10515600" cy="2852737"/>
          </a:xfrm>
          <a:prstGeom prst="rect">
            <a:avLst/>
          </a:prstGeom>
        </p:spPr>
        <p:txBody>
          <a:bodyPr anchor="b"/>
          <a:lstStyle>
            <a:lvl1pPr>
              <a:defRPr sz="6000"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7C561FB8-E7DC-AB71-2A6F-53FB317CE7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68892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0F855C-B949-1E54-6960-3D66D32E96B6}"/>
              </a:ext>
            </a:extLst>
          </p:cNvPr>
          <p:cNvSpPr>
            <a:spLocks noGrp="1"/>
          </p:cNvSpPr>
          <p:nvPr>
            <p:ph type="title"/>
          </p:nvPr>
        </p:nvSpPr>
        <p:spPr>
          <a:xfrm>
            <a:off x="838200"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A27119D1-D158-8E77-085D-AED73462A6B9}"/>
              </a:ext>
            </a:extLst>
          </p:cNvPr>
          <p:cNvSpPr>
            <a:spLocks noGrp="1"/>
          </p:cNvSpPr>
          <p:nvPr>
            <p:ph sz="half" idx="1"/>
          </p:nvPr>
        </p:nvSpPr>
        <p:spPr>
          <a:xfrm>
            <a:off x="838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D00E45A0-FD59-03A9-C17C-398EFD3DEEDF}"/>
              </a:ext>
            </a:extLst>
          </p:cNvPr>
          <p:cNvSpPr>
            <a:spLocks noGrp="1"/>
          </p:cNvSpPr>
          <p:nvPr>
            <p:ph sz="half" idx="2"/>
          </p:nvPr>
        </p:nvSpPr>
        <p:spPr>
          <a:xfrm>
            <a:off x="6172200" y="1825625"/>
            <a:ext cx="5181600" cy="435133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6891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ECECFC-094C-8A75-521F-5C1B342CB09E}"/>
              </a:ext>
            </a:extLst>
          </p:cNvPr>
          <p:cNvSpPr>
            <a:spLocks noGrp="1"/>
          </p:cNvSpPr>
          <p:nvPr>
            <p:ph type="title"/>
          </p:nvPr>
        </p:nvSpPr>
        <p:spPr>
          <a:xfrm>
            <a:off x="839788"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F0BEF0D-9A2F-E4D7-B5B2-8C95A38412D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B5BB3ECF-7864-D17B-C834-E02D5A7F4799}"/>
              </a:ext>
            </a:extLst>
          </p:cNvPr>
          <p:cNvSpPr>
            <a:spLocks noGrp="1"/>
          </p:cNvSpPr>
          <p:nvPr>
            <p:ph sz="half" idx="2"/>
          </p:nvPr>
        </p:nvSpPr>
        <p:spPr>
          <a:xfrm>
            <a:off x="839788" y="2505075"/>
            <a:ext cx="5157787"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9EDB2081-0E3C-7700-C334-EE0EC6138D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70BE40B1-E797-76F3-9AE0-CEDB84D2CE96}"/>
              </a:ext>
            </a:extLst>
          </p:cNvPr>
          <p:cNvSpPr>
            <a:spLocks noGrp="1"/>
          </p:cNvSpPr>
          <p:nvPr>
            <p:ph sz="quarter" idx="4"/>
          </p:nvPr>
        </p:nvSpPr>
        <p:spPr>
          <a:xfrm>
            <a:off x="6172200" y="2505075"/>
            <a:ext cx="5183188" cy="3684588"/>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01761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5DA9D6-779C-6C68-CCF4-B43527D9DCBF}"/>
              </a:ext>
            </a:extLst>
          </p:cNvPr>
          <p:cNvSpPr>
            <a:spLocks noGrp="1"/>
          </p:cNvSpPr>
          <p:nvPr>
            <p:ph type="title"/>
          </p:nvPr>
        </p:nvSpPr>
        <p:spPr>
          <a:xfrm>
            <a:off x="838200" y="365125"/>
            <a:ext cx="10515600" cy="1325563"/>
          </a:xfrm>
          <a:prstGeom prst="rect">
            <a:avLst/>
          </a:prstGeom>
        </p:spPr>
        <p:txBody>
          <a:bodyPr/>
          <a:lstStyle>
            <a:lvl1pPr>
              <a:defRPr b="0" i="0">
                <a:solidFill>
                  <a:schemeClr val="tx2"/>
                </a:solidFill>
                <a:latin typeface="Georgia" panose="02040502050405020303" pitchFamily="18" charset="0"/>
              </a:defRPr>
            </a:lvl1pPr>
          </a:lstStyle>
          <a:p>
            <a:r>
              <a:rPr lang="sv-SE" dirty="0"/>
              <a:t>Klicka här för att ändra mall för rubrikformat</a:t>
            </a:r>
          </a:p>
        </p:txBody>
      </p:sp>
    </p:spTree>
    <p:extLst>
      <p:ext uri="{BB962C8B-B14F-4D97-AF65-F5344CB8AC3E}">
        <p14:creationId xmlns:p14="http://schemas.microsoft.com/office/powerpoint/2010/main" val="87687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48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614B76-9DA7-BCFC-9917-0F95662DDABA}"/>
              </a:ext>
            </a:extLst>
          </p:cNvPr>
          <p:cNvSpPr>
            <a:spLocks noGrp="1"/>
          </p:cNvSpPr>
          <p:nvPr>
            <p:ph type="title"/>
          </p:nvPr>
        </p:nvSpPr>
        <p:spPr>
          <a:xfrm>
            <a:off x="839788" y="457200"/>
            <a:ext cx="3932237" cy="1600200"/>
          </a:xfrm>
          <a:prstGeom prst="rect">
            <a:avLst/>
          </a:prstGeom>
        </p:spPr>
        <p:txBody>
          <a:bodyPr anchor="b"/>
          <a:lstStyle>
            <a:lvl1pPr>
              <a:defRPr sz="3200"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8D7C5438-8079-A022-DBB8-BD0E2D7076CC}"/>
              </a:ext>
            </a:extLst>
          </p:cNvPr>
          <p:cNvSpPr>
            <a:spLocks noGrp="1"/>
          </p:cNvSpPr>
          <p:nvPr>
            <p:ph idx="1"/>
          </p:nvPr>
        </p:nvSpPr>
        <p:spPr>
          <a:xfrm>
            <a:off x="5183188" y="987425"/>
            <a:ext cx="6172200" cy="48736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015F69B9-5F36-9A78-B824-CB5584B46F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8959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6BA99A-037C-7ACD-E3F3-A85A9242C53E}"/>
              </a:ext>
            </a:extLst>
          </p:cNvPr>
          <p:cNvSpPr>
            <a:spLocks noGrp="1"/>
          </p:cNvSpPr>
          <p:nvPr>
            <p:ph type="title"/>
          </p:nvPr>
        </p:nvSpPr>
        <p:spPr>
          <a:xfrm>
            <a:off x="839788" y="457200"/>
            <a:ext cx="3932237" cy="1600200"/>
          </a:xfrm>
          <a:prstGeom prst="rect">
            <a:avLst/>
          </a:prstGeom>
        </p:spPr>
        <p:txBody>
          <a:bodyPr anchor="b"/>
          <a:lstStyle>
            <a:lvl1pPr>
              <a:defRPr sz="3200" b="0" i="0">
                <a:solidFill>
                  <a:schemeClr val="tx2"/>
                </a:solidFill>
                <a:latin typeface="Georgia" panose="02040502050405020303" pitchFamily="18" charset="0"/>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E0400D6-1FCC-6781-4B91-06828B83EA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4D73B66-53AA-DA82-77FA-795572A0CF6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240333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FA051477-A83C-2EB6-F9D5-D8271E2C3E3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13545" y="6163325"/>
            <a:ext cx="488430" cy="488430"/>
          </a:xfrm>
          <a:prstGeom prst="rect">
            <a:avLst/>
          </a:prstGeom>
        </p:spPr>
      </p:pic>
      <p:sp>
        <p:nvSpPr>
          <p:cNvPr id="8" name="textruta 7">
            <a:extLst>
              <a:ext uri="{FF2B5EF4-FFF2-40B4-BE49-F238E27FC236}">
                <a16:creationId xmlns:a16="http://schemas.microsoft.com/office/drawing/2014/main" id="{E743BD64-2215-23DD-5DB3-BDE03894E524}"/>
              </a:ext>
            </a:extLst>
          </p:cNvPr>
          <p:cNvSpPr txBox="1"/>
          <p:nvPr userDrawn="1"/>
        </p:nvSpPr>
        <p:spPr>
          <a:xfrm>
            <a:off x="959371" y="6292124"/>
            <a:ext cx="6610663" cy="2308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900" b="1"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Hälsoparlamentet</a:t>
            </a:r>
            <a:r>
              <a:rPr kumimoji="0" lang="sv-SE" sz="900" b="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   Utvärdering av arbete med hälsofrämjande områden– för personal</a:t>
            </a:r>
          </a:p>
        </p:txBody>
      </p:sp>
    </p:spTree>
    <p:extLst>
      <p:ext uri="{BB962C8B-B14F-4D97-AF65-F5344CB8AC3E}">
        <p14:creationId xmlns:p14="http://schemas.microsoft.com/office/powerpoint/2010/main" val="1672012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0"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967897"/>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1F13A41C-E568-E145-793E-750176E124A2}"/>
              </a:ext>
            </a:extLst>
          </p:cNvPr>
          <p:cNvSpPr>
            <a:spLocks noGrp="1"/>
          </p:cNvSpPr>
          <p:nvPr>
            <p:ph type="ctrTitle" idx="4294967295"/>
          </p:nvPr>
        </p:nvSpPr>
        <p:spPr>
          <a:xfrm>
            <a:off x="914400" y="2885660"/>
            <a:ext cx="5181600" cy="1033462"/>
          </a:xfrm>
          <a:prstGeom prst="rect">
            <a:avLst/>
          </a:prstGeom>
        </p:spPr>
        <p:txBody>
          <a:bodyPr vert="horz" lIns="91440" tIns="45720" rIns="91440" bIns="45720" rtlCol="0" anchor="t">
            <a:normAutofit/>
          </a:bodyPr>
          <a:lstStyle/>
          <a:p>
            <a:pPr algn="l"/>
            <a:r>
              <a:rPr lang="en-US" sz="4000" b="1" kern="1200" dirty="0" err="1">
                <a:solidFill>
                  <a:schemeClr val="tx2"/>
                </a:solidFill>
                <a:latin typeface="Georgia" panose="02040502050405020303" pitchFamily="18" charset="0"/>
                <a:cs typeface="Times New Roman" panose="02020603050405020304" pitchFamily="18" charset="0"/>
              </a:rPr>
              <a:t>Hälsoparlamentet</a:t>
            </a:r>
            <a:endParaRPr lang="en-US" sz="4000" b="1" kern="1200" dirty="0">
              <a:solidFill>
                <a:schemeClr val="tx2"/>
              </a:solidFill>
              <a:latin typeface="Georgia" panose="02040502050405020303" pitchFamily="18" charset="0"/>
            </a:endParaRPr>
          </a:p>
        </p:txBody>
      </p:sp>
      <p:sp>
        <p:nvSpPr>
          <p:cNvPr id="11" name="textruta 10">
            <a:extLst>
              <a:ext uri="{FF2B5EF4-FFF2-40B4-BE49-F238E27FC236}">
                <a16:creationId xmlns:a16="http://schemas.microsoft.com/office/drawing/2014/main" id="{35950007-92B3-9271-5A91-A89A5E49F1C7}"/>
              </a:ext>
            </a:extLst>
          </p:cNvPr>
          <p:cNvSpPr txBox="1"/>
          <p:nvPr/>
        </p:nvSpPr>
        <p:spPr>
          <a:xfrm>
            <a:off x="914400" y="3919122"/>
            <a:ext cx="4772618" cy="163121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Utvärdering av arbete med </a:t>
            </a:r>
            <a:r>
              <a:rPr kumimoji="0" lang="sv-SE" sz="2000" b="0" u="none" strike="noStrike" kern="1200" cap="none" spc="0" normalizeH="0" baseline="0" noProof="0" dirty="0" err="1">
                <a:ln>
                  <a:noFill/>
                </a:ln>
                <a:solidFill>
                  <a:schemeClr val="tx2"/>
                </a:solidFill>
                <a:effectLst/>
                <a:uLnTx/>
                <a:uFillTx/>
                <a:ea typeface="Calibri" panose="020F0502020204030204" pitchFamily="34" charset="0"/>
                <a:cs typeface="Times New Roman" panose="02020603050405020304" pitchFamily="18" charset="0"/>
              </a:rPr>
              <a:t>hälso</a:t>
            </a:r>
            <a:r>
              <a:rPr lang="sv-SE" sz="2000" dirty="0">
                <a:solidFill>
                  <a:schemeClr val="tx2"/>
                </a:solidFill>
                <a:ea typeface="Calibri" panose="020F0502020204030204" pitchFamily="34" charset="0"/>
                <a:cs typeface="Times New Roman" panose="02020603050405020304" pitchFamily="18" charset="0"/>
              </a:rPr>
              <a:t>främjande områden</a:t>
            </a:r>
            <a:r>
              <a:rPr kumimoji="0" lang="sv-SE" sz="2000" b="0" u="none" strike="noStrike" kern="1200" cap="none" spc="0" normalizeH="0" baseline="0" noProof="0" dirty="0">
                <a:ln>
                  <a:noFill/>
                </a:ln>
                <a:solidFill>
                  <a:schemeClr val="tx2"/>
                </a:solidFill>
                <a:effectLst/>
                <a:uLnTx/>
                <a:uFillTx/>
                <a:ea typeface="Calibri" panose="020F0502020204030204" pitchFamily="34" charset="0"/>
                <a:cs typeface="Times New Roman" panose="02020603050405020304" pitchFamily="18" charset="0"/>
              </a:rPr>
              <a:t>– för personal</a:t>
            </a:r>
          </a:p>
          <a:p>
            <a:pPr marL="0" marR="0" lvl="0" indent="0" defTabSz="914400" rtl="0" eaLnBrk="1" fontAlgn="auto" latinLnBrk="0" hangingPunct="1">
              <a:lnSpc>
                <a:spcPct val="100000"/>
              </a:lnSpc>
              <a:spcBef>
                <a:spcPts val="0"/>
              </a:spcBef>
              <a:spcAft>
                <a:spcPts val="0"/>
              </a:spcAft>
              <a:buClrTx/>
              <a:buSzTx/>
              <a:buFontTx/>
              <a:buNone/>
              <a:tabLst/>
              <a:defRPr/>
            </a:pPr>
            <a:endParaRPr lang="sv-SE" sz="2000" dirty="0">
              <a:solidFill>
                <a:schemeClr val="tx2"/>
              </a:solidFill>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chemeClr val="tx2"/>
                </a:solidFill>
                <a:effectLst/>
                <a:uLnTx/>
                <a:uFillTx/>
                <a:ea typeface="+mn-ea"/>
                <a:cs typeface="Times New Roman" panose="02020603050405020304" pitchFamily="18" charset="0"/>
              </a:rPr>
              <a:t>Presentation 12</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schemeClr val="tx2"/>
              </a:solidFill>
              <a:effectLst/>
              <a:uLnTx/>
              <a:uFillTx/>
              <a:ea typeface="+mn-ea"/>
              <a:cs typeface="Times New Roman" panose="02020603050405020304" pitchFamily="18" charset="0"/>
            </a:endParaRPr>
          </a:p>
        </p:txBody>
      </p:sp>
      <p:cxnSp>
        <p:nvCxnSpPr>
          <p:cNvPr id="13" name="Rak 12">
            <a:extLst>
              <a:ext uri="{FF2B5EF4-FFF2-40B4-BE49-F238E27FC236}">
                <a16:creationId xmlns:a16="http://schemas.microsoft.com/office/drawing/2014/main" id="{592CDBEF-4F39-D1DF-0388-02DC0505CD99}"/>
              </a:ext>
            </a:extLst>
          </p:cNvPr>
          <p:cNvCxnSpPr>
            <a:cxnSpLocks/>
          </p:cNvCxnSpPr>
          <p:nvPr/>
        </p:nvCxnSpPr>
        <p:spPr>
          <a:xfrm>
            <a:off x="629588" y="-891963"/>
            <a:ext cx="4636930" cy="0"/>
          </a:xfrm>
          <a:prstGeom prst="line">
            <a:avLst/>
          </a:prstGeom>
        </p:spPr>
        <p:style>
          <a:lnRef idx="3">
            <a:schemeClr val="accent3"/>
          </a:lnRef>
          <a:fillRef idx="0">
            <a:schemeClr val="accent3"/>
          </a:fillRef>
          <a:effectRef idx="2">
            <a:schemeClr val="accent3"/>
          </a:effectRef>
          <a:fontRef idx="minor">
            <a:schemeClr val="tx1"/>
          </a:fontRef>
        </p:style>
      </p:cxnSp>
      <p:pic>
        <p:nvPicPr>
          <p:cNvPr id="19" name="Bildobjekt 18">
            <a:extLst>
              <a:ext uri="{FF2B5EF4-FFF2-40B4-BE49-F238E27FC236}">
                <a16:creationId xmlns:a16="http://schemas.microsoft.com/office/drawing/2014/main" id="{24BDC406-71F7-6DF9-7832-906CBAC1509A}"/>
              </a:ext>
            </a:extLst>
          </p:cNvPr>
          <p:cNvPicPr>
            <a:picLocks noChangeAspect="1"/>
          </p:cNvPicPr>
          <p:nvPr/>
        </p:nvPicPr>
        <p:blipFill>
          <a:blip r:embed="rId3"/>
          <a:stretch>
            <a:fillRect/>
          </a:stretch>
        </p:blipFill>
        <p:spPr>
          <a:xfrm>
            <a:off x="944381" y="5757473"/>
            <a:ext cx="1424066" cy="564998"/>
          </a:xfrm>
          <a:prstGeom prst="rect">
            <a:avLst/>
          </a:prstGeom>
        </p:spPr>
      </p:pic>
      <p:pic>
        <p:nvPicPr>
          <p:cNvPr id="23" name="Bildobjekt 22">
            <a:extLst>
              <a:ext uri="{FF2B5EF4-FFF2-40B4-BE49-F238E27FC236}">
                <a16:creationId xmlns:a16="http://schemas.microsoft.com/office/drawing/2014/main" id="{C9C97324-8287-E452-6A00-71FB6B4BA9CF}"/>
              </a:ext>
            </a:extLst>
          </p:cNvPr>
          <p:cNvPicPr>
            <a:picLocks noChangeAspect="1"/>
          </p:cNvPicPr>
          <p:nvPr/>
        </p:nvPicPr>
        <p:blipFill>
          <a:blip r:embed="rId4"/>
          <a:stretch>
            <a:fillRect/>
          </a:stretch>
        </p:blipFill>
        <p:spPr>
          <a:xfrm>
            <a:off x="2773181" y="5810013"/>
            <a:ext cx="1902131" cy="459918"/>
          </a:xfrm>
          <a:prstGeom prst="rect">
            <a:avLst/>
          </a:prstGeom>
        </p:spPr>
      </p:pic>
    </p:spTree>
    <p:extLst>
      <p:ext uri="{BB962C8B-B14F-4D97-AF65-F5344CB8AC3E}">
        <p14:creationId xmlns:p14="http://schemas.microsoft.com/office/powerpoint/2010/main" val="1886285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DC12B968-66F5-7BC5-DAC2-E1A4EA163BFA}"/>
              </a:ext>
            </a:extLst>
          </p:cNvPr>
          <p:cNvSpPr>
            <a:spLocks noGrp="1"/>
          </p:cNvSpPr>
          <p:nvPr>
            <p:ph type="body" sz="half" idx="2"/>
          </p:nvPr>
        </p:nvSpPr>
        <p:spPr>
          <a:xfrm>
            <a:off x="839789" y="1163992"/>
            <a:ext cx="4869636" cy="3811588"/>
          </a:xfrm>
        </p:spPr>
        <p:txBody>
          <a:bodyPr/>
          <a:lstStyle/>
          <a:p>
            <a:pPr>
              <a:lnSpc>
                <a:spcPct val="100000"/>
              </a:lnSpc>
              <a:spcBef>
                <a:spcPts val="0"/>
              </a:spcBef>
              <a:buClr>
                <a:schemeClr val="dk1"/>
              </a:buClr>
              <a:buSzPts val="1100"/>
            </a:pPr>
            <a:r>
              <a:rPr lang="sv-SE" b="1" dirty="0">
                <a:ea typeface="+mn-lt"/>
                <a:cs typeface="Times New Roman" panose="02020603050405020304" pitchFamily="18" charset="0"/>
              </a:rPr>
              <a:t>Mentorerna har genomfört en utvärdering </a:t>
            </a:r>
          </a:p>
          <a:p>
            <a:pPr>
              <a:lnSpc>
                <a:spcPct val="100000"/>
              </a:lnSpc>
              <a:spcBef>
                <a:spcPts val="0"/>
              </a:spcBef>
              <a:buClr>
                <a:schemeClr val="dk1"/>
              </a:buClr>
              <a:buSzPts val="1100"/>
            </a:pPr>
            <a:r>
              <a:rPr lang="sv-SE" b="1" dirty="0">
                <a:ea typeface="+mn-lt"/>
                <a:cs typeface="Times New Roman" panose="02020603050405020304" pitchFamily="18" charset="0"/>
              </a:rPr>
              <a:t>med eleverna. </a:t>
            </a:r>
          </a:p>
          <a:p>
            <a:pPr>
              <a:lnSpc>
                <a:spcPct val="100000"/>
              </a:lnSpc>
              <a:spcBef>
                <a:spcPts val="0"/>
              </a:spcBef>
              <a:buClr>
                <a:schemeClr val="dk1"/>
              </a:buClr>
              <a:buSzPts val="1100"/>
            </a:pPr>
            <a:endParaRPr lang="sv-SE" dirty="0">
              <a:ea typeface="+mn-lt"/>
              <a:cs typeface="Times New Roman" panose="02020603050405020304" pitchFamily="18" charset="0"/>
            </a:endParaRPr>
          </a:p>
          <a:p>
            <a:pPr>
              <a:lnSpc>
                <a:spcPct val="100000"/>
              </a:lnSpc>
              <a:spcBef>
                <a:spcPts val="0"/>
              </a:spcBef>
              <a:spcAft>
                <a:spcPts val="1800"/>
              </a:spcAft>
              <a:buClr>
                <a:schemeClr val="dk1"/>
              </a:buClr>
              <a:buSzPts val="1100"/>
            </a:pPr>
            <a:r>
              <a:rPr lang="sv-SE" dirty="0">
                <a:ea typeface="+mn-lt"/>
                <a:cs typeface="Times New Roman" panose="02020603050405020304" pitchFamily="18" charset="0"/>
              </a:rPr>
              <a:t>Till detta utvärderingstillfälle med personalen tar mentorerna med sig vad eleverna kommit fram </a:t>
            </a:r>
            <a:br>
              <a:rPr lang="sv-SE" dirty="0">
                <a:ea typeface="+mn-lt"/>
                <a:cs typeface="Times New Roman" panose="02020603050405020304" pitchFamily="18" charset="0"/>
              </a:rPr>
            </a:br>
            <a:r>
              <a:rPr lang="sv-SE" dirty="0">
                <a:ea typeface="+mn-lt"/>
                <a:cs typeface="Times New Roman" panose="02020603050405020304" pitchFamily="18" charset="0"/>
              </a:rPr>
              <a:t>till vid sina utvärderingar på klassnivå. </a:t>
            </a:r>
          </a:p>
          <a:p>
            <a:pPr marL="486000">
              <a:lnSpc>
                <a:spcPct val="100000"/>
              </a:lnSpc>
              <a:spcBef>
                <a:spcPts val="0"/>
              </a:spcBef>
              <a:buClr>
                <a:schemeClr val="dk1"/>
              </a:buClr>
              <a:buSzPts val="1100"/>
            </a:pPr>
            <a:r>
              <a:rPr lang="sv-SE" sz="1200" dirty="0">
                <a:ea typeface="+mn-lt"/>
                <a:cs typeface="Times New Roman" panose="02020603050405020304" pitchFamily="18" charset="0"/>
              </a:rPr>
              <a:t>(</a:t>
            </a:r>
            <a:r>
              <a:rPr lang="sv-SE" sz="1200" u="sng" dirty="0">
                <a:ea typeface="+mn-lt"/>
                <a:cs typeface="Times New Roman" panose="02020603050405020304" pitchFamily="18" charset="0"/>
              </a:rPr>
              <a:t>Se presentation 11</a:t>
            </a:r>
            <a:r>
              <a:rPr lang="sv-SE" sz="1200" dirty="0">
                <a:ea typeface="+mn-lt"/>
                <a:cs typeface="Times New Roman" panose="02020603050405020304" pitchFamily="18" charset="0"/>
              </a:rPr>
              <a:t>)</a:t>
            </a:r>
          </a:p>
        </p:txBody>
      </p:sp>
      <p:sp>
        <p:nvSpPr>
          <p:cNvPr id="6" name="Rektangel 5">
            <a:extLst>
              <a:ext uri="{FF2B5EF4-FFF2-40B4-BE49-F238E27FC236}">
                <a16:creationId xmlns:a16="http://schemas.microsoft.com/office/drawing/2014/main" id="{FFD299E1-AEFA-2D64-37FB-752DBDCB8D1E}"/>
              </a:ext>
            </a:extLst>
          </p:cNvPr>
          <p:cNvSpPr/>
          <p:nvPr/>
        </p:nvSpPr>
        <p:spPr>
          <a:xfrm>
            <a:off x="880812" y="3451302"/>
            <a:ext cx="4787590" cy="2369880"/>
          </a:xfrm>
          <a:prstGeom prst="rect">
            <a:avLst/>
          </a:prstGeom>
        </p:spPr>
        <p:txBody>
          <a:bodyPr wrap="square">
            <a:spAutoFit/>
          </a:bodyPr>
          <a:lstStyle/>
          <a:p>
            <a:r>
              <a:rPr lang="sv-SE" sz="1400" b="1" dirty="0">
                <a:solidFill>
                  <a:schemeClr val="tx2"/>
                </a:solidFill>
                <a:ea typeface="Calibri" panose="020F0502020204030204" pitchFamily="34" charset="0"/>
                <a:cs typeface="Times New Roman" panose="02020603050405020304" pitchFamily="18" charset="0"/>
              </a:rPr>
              <a:t>Instruktioner som eleverna har arbetat enligt</a:t>
            </a:r>
          </a:p>
          <a:p>
            <a:endParaRPr lang="sv-SE" sz="1400" b="1" dirty="0">
              <a:solidFill>
                <a:schemeClr val="tx2"/>
              </a:solidFill>
              <a:ea typeface="Calibri" panose="020F0502020204030204" pitchFamily="34" charset="0"/>
              <a:cs typeface="Times New Roman" panose="02020603050405020304" pitchFamily="18" charset="0"/>
            </a:endParaRPr>
          </a:p>
          <a:p>
            <a:r>
              <a:rPr lang="sv-SE" sz="1200" dirty="0">
                <a:solidFill>
                  <a:schemeClr val="accent3"/>
                </a:solidFill>
                <a:ea typeface="Calibri" panose="020F0502020204030204" pitchFamily="34" charset="0"/>
                <a:cs typeface="Times New Roman" panose="02020603050405020304" pitchFamily="18" charset="0"/>
              </a:rPr>
              <a:t>Se över arbetsområden som ni önskar fortsätta med, dessa får </a:t>
            </a:r>
            <a:r>
              <a:rPr lang="sv-SE" sz="1200" b="1" u="sng" dirty="0">
                <a:solidFill>
                  <a:schemeClr val="accent3"/>
                </a:solidFill>
                <a:ea typeface="Calibri" panose="020F0502020204030204" pitchFamily="34" charset="0"/>
                <a:cs typeface="Times New Roman" panose="02020603050405020304" pitchFamily="18" charset="0"/>
              </a:rPr>
              <a:t>grönt ljus</a:t>
            </a:r>
            <a:r>
              <a:rPr lang="sv-SE" sz="1200" dirty="0">
                <a:solidFill>
                  <a:schemeClr val="accent3"/>
                </a:solidFill>
                <a:ea typeface="Calibri" panose="020F0502020204030204" pitchFamily="34" charset="0"/>
                <a:cs typeface="Times New Roman" panose="02020603050405020304" pitchFamily="18" charset="0"/>
              </a:rPr>
              <a:t>. Klassen önskar eventuellt fortsätta med att ha regler för samtal, även om de ska påbörja arbetet med nya hälsofrämjande områden. </a:t>
            </a:r>
          </a:p>
          <a:p>
            <a:endParaRPr lang="sv-SE" sz="1200" dirty="0">
              <a:solidFill>
                <a:schemeClr val="accent3"/>
              </a:solidFill>
              <a:ea typeface="Calibri" panose="020F0502020204030204" pitchFamily="34" charset="0"/>
              <a:cs typeface="Times New Roman" panose="02020603050405020304" pitchFamily="18" charset="0"/>
            </a:endParaRPr>
          </a:p>
          <a:p>
            <a:r>
              <a:rPr lang="sv-SE" sz="1200" dirty="0">
                <a:solidFill>
                  <a:schemeClr val="accent3"/>
                </a:solidFill>
                <a:ea typeface="Calibri" panose="020F0502020204030204" pitchFamily="34" charset="0"/>
                <a:cs typeface="Times New Roman" panose="02020603050405020304" pitchFamily="18" charset="0"/>
              </a:rPr>
              <a:t>De arbetsområden som ni önskar avsluta för att ni är klara </a:t>
            </a:r>
            <a:br>
              <a:rPr lang="sv-SE" sz="1200" dirty="0">
                <a:solidFill>
                  <a:schemeClr val="accent3"/>
                </a:solidFill>
                <a:ea typeface="Calibri" panose="020F0502020204030204" pitchFamily="34" charset="0"/>
                <a:cs typeface="Times New Roman" panose="02020603050405020304" pitchFamily="18" charset="0"/>
              </a:rPr>
            </a:br>
            <a:r>
              <a:rPr lang="sv-SE" sz="1200" dirty="0">
                <a:solidFill>
                  <a:schemeClr val="accent3"/>
                </a:solidFill>
                <a:ea typeface="Calibri" panose="020F0502020204030204" pitchFamily="34" charset="0"/>
                <a:cs typeface="Times New Roman" panose="02020603050405020304" pitchFamily="18" charset="0"/>
              </a:rPr>
              <a:t>med det, alternativt om momentet inte fungerade som ni hade tänkt er, ger ni </a:t>
            </a:r>
            <a:r>
              <a:rPr lang="sv-SE" sz="1200" b="1" u="sng" dirty="0">
                <a:solidFill>
                  <a:schemeClr val="accent3"/>
                </a:solidFill>
                <a:ea typeface="Calibri" panose="020F0502020204030204" pitchFamily="34" charset="0"/>
                <a:cs typeface="Times New Roman" panose="02020603050405020304" pitchFamily="18" charset="0"/>
              </a:rPr>
              <a:t>rött ljus</a:t>
            </a:r>
            <a:r>
              <a:rPr lang="sv-SE" sz="1200" dirty="0">
                <a:solidFill>
                  <a:schemeClr val="accent3"/>
                </a:solidFill>
                <a:ea typeface="Calibri" panose="020F0502020204030204" pitchFamily="34" charset="0"/>
                <a:cs typeface="Times New Roman" panose="02020603050405020304" pitchFamily="18" charset="0"/>
              </a:rPr>
              <a:t>. </a:t>
            </a:r>
          </a:p>
          <a:p>
            <a:endParaRPr lang="sv-SE" sz="1200" dirty="0">
              <a:solidFill>
                <a:schemeClr val="accent3"/>
              </a:solidFill>
              <a:ea typeface="Calibri" panose="020F0502020204030204" pitchFamily="34" charset="0"/>
              <a:cs typeface="Times New Roman" panose="02020603050405020304" pitchFamily="18" charset="0"/>
            </a:endParaRPr>
          </a:p>
          <a:p>
            <a:r>
              <a:rPr lang="sv-SE" sz="1200" b="1" u="sng" dirty="0">
                <a:solidFill>
                  <a:schemeClr val="accent3"/>
                </a:solidFill>
                <a:ea typeface="Calibri" panose="020F0502020204030204" pitchFamily="34" charset="0"/>
                <a:cs typeface="Times New Roman" panose="02020603050405020304" pitchFamily="18" charset="0"/>
              </a:rPr>
              <a:t>Gult ljus </a:t>
            </a:r>
            <a:r>
              <a:rPr lang="sv-SE" sz="1200" dirty="0">
                <a:solidFill>
                  <a:schemeClr val="accent3"/>
                </a:solidFill>
                <a:ea typeface="Calibri" panose="020F0502020204030204" pitchFamily="34" charset="0"/>
                <a:cs typeface="Times New Roman" panose="02020603050405020304" pitchFamily="18" charset="0"/>
              </a:rPr>
              <a:t>är arbetsområden </a:t>
            </a:r>
            <a:r>
              <a:rPr lang="sv-SE" sz="1200" dirty="0">
                <a:solidFill>
                  <a:schemeClr val="tx2"/>
                </a:solidFill>
                <a:ea typeface="Calibri" panose="020F0502020204030204" pitchFamily="34" charset="0"/>
                <a:cs typeface="Times New Roman" panose="02020603050405020304" pitchFamily="18" charset="0"/>
              </a:rPr>
              <a:t>som ännu inte genomförts och står på vänt, är ni redo att genomföra dessa arbetsområden nu?</a:t>
            </a:r>
          </a:p>
        </p:txBody>
      </p:sp>
      <p:pic>
        <p:nvPicPr>
          <p:cNvPr id="13" name="Bild 12">
            <a:extLst>
              <a:ext uri="{FF2B5EF4-FFF2-40B4-BE49-F238E27FC236}">
                <a16:creationId xmlns:a16="http://schemas.microsoft.com/office/drawing/2014/main" id="{282CE219-26B5-C05A-D2A1-B71011BACD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725129">
            <a:off x="894829" y="2706200"/>
            <a:ext cx="472456" cy="472456"/>
          </a:xfrm>
          <a:prstGeom prst="rect">
            <a:avLst/>
          </a:prstGeom>
        </p:spPr>
      </p:pic>
      <p:pic>
        <p:nvPicPr>
          <p:cNvPr id="19" name="Bildobjekt 18" descr="En bild som visar ljus, trafik, utomhus, stopp&#10;&#10;Automatiskt genererad beskrivning">
            <a:extLst>
              <a:ext uri="{FF2B5EF4-FFF2-40B4-BE49-F238E27FC236}">
                <a16:creationId xmlns:a16="http://schemas.microsoft.com/office/drawing/2014/main" id="{72F542FD-5C81-44EC-FBBC-E43AC406F0C7}"/>
              </a:ext>
            </a:extLst>
          </p:cNvPr>
          <p:cNvPicPr>
            <a:picLocks noChangeAspect="1"/>
          </p:cNvPicPr>
          <p:nvPr/>
        </p:nvPicPr>
        <p:blipFill>
          <a:blip r:embed="rId5"/>
          <a:stretch>
            <a:fillRect/>
          </a:stretch>
        </p:blipFill>
        <p:spPr>
          <a:xfrm>
            <a:off x="6959478" y="858644"/>
            <a:ext cx="4005280" cy="6010507"/>
          </a:xfrm>
          <a:prstGeom prst="rect">
            <a:avLst/>
          </a:prstGeom>
        </p:spPr>
      </p:pic>
    </p:spTree>
    <p:extLst>
      <p:ext uri="{BB962C8B-B14F-4D97-AF65-F5344CB8AC3E}">
        <p14:creationId xmlns:p14="http://schemas.microsoft.com/office/powerpoint/2010/main" val="17147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t>Indikatorer på om </a:t>
            </a:r>
            <a:br>
              <a:rPr lang="sv-SE" b="1" dirty="0"/>
            </a:br>
            <a:r>
              <a:rPr lang="sv-SE" b="1" dirty="0"/>
              <a:t>målen för Hälsoparlamentet </a:t>
            </a:r>
            <a:br>
              <a:rPr lang="sv-SE" b="1" dirty="0"/>
            </a:br>
            <a:r>
              <a:rPr lang="sv-SE" b="1" dirty="0"/>
              <a:t>har uppnåtts</a:t>
            </a:r>
          </a:p>
        </p:txBody>
      </p:sp>
      <p:sp>
        <p:nvSpPr>
          <p:cNvPr id="12" name="Platshållare för text 3">
            <a:extLst>
              <a:ext uri="{FF2B5EF4-FFF2-40B4-BE49-F238E27FC236}">
                <a16:creationId xmlns:a16="http://schemas.microsoft.com/office/drawing/2014/main" id="{C2474D20-3B59-3B00-A59C-F042441AFDA4}"/>
              </a:ext>
            </a:extLst>
          </p:cNvPr>
          <p:cNvSpPr txBox="1">
            <a:spLocks/>
          </p:cNvSpPr>
          <p:nvPr/>
        </p:nvSpPr>
        <p:spPr>
          <a:xfrm>
            <a:off x="839787" y="3200287"/>
            <a:ext cx="772978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indent="-171450">
              <a:lnSpc>
                <a:spcPct val="150000"/>
              </a:lnSpc>
              <a:buFont typeface="Courier New" panose="02070309020205020404" pitchFamily="49" charset="0"/>
              <a:buChar char="o"/>
            </a:pPr>
            <a:r>
              <a:rPr lang="sv-SE" sz="1200" dirty="0">
                <a:ea typeface="Calibri" panose="020F0502020204030204" pitchFamily="34" charset="0"/>
                <a:cs typeface="Times New Roman" panose="02020603050405020304" pitchFamily="18" charset="0"/>
              </a:rPr>
              <a:t>Elever får ökade kunskaper om vad som påverkar hälsan i skolan.  </a:t>
            </a:r>
          </a:p>
          <a:p>
            <a:pPr indent="-171450">
              <a:lnSpc>
                <a:spcPct val="150000"/>
              </a:lnSpc>
              <a:buFont typeface="Courier New" panose="02070309020205020404" pitchFamily="49" charset="0"/>
              <a:buChar char="o"/>
            </a:pPr>
            <a:r>
              <a:rPr lang="sv-SE" sz="1200" dirty="0">
                <a:ea typeface="Calibri" panose="020F0502020204030204" pitchFamily="34" charset="0"/>
                <a:cs typeface="Times New Roman" panose="02020603050405020304" pitchFamily="18" charset="0"/>
              </a:rPr>
              <a:t>Elever får ökade kunskaper om vad klassen ska göra för att må bra. </a:t>
            </a:r>
          </a:p>
          <a:p>
            <a:pPr indent="-171450">
              <a:lnSpc>
                <a:spcPct val="150000"/>
              </a:lnSpc>
              <a:buFont typeface="Courier New" panose="02070309020205020404" pitchFamily="49" charset="0"/>
              <a:buChar char="o"/>
            </a:pPr>
            <a:r>
              <a:rPr lang="sv-SE" sz="1200" dirty="0">
                <a:ea typeface="Calibri" panose="020F0502020204030204" pitchFamily="34" charset="0"/>
                <a:cs typeface="Times New Roman" panose="02020603050405020304" pitchFamily="18" charset="0"/>
              </a:rPr>
              <a:t>Elever upplever att de är delaktiga i arbetet för en hälsofrämjande skola. </a:t>
            </a:r>
          </a:p>
          <a:p>
            <a:pPr indent="-171450">
              <a:lnSpc>
                <a:spcPct val="150000"/>
              </a:lnSpc>
              <a:buFont typeface="Courier New" panose="02070309020205020404" pitchFamily="49" charset="0"/>
              <a:buChar char="o"/>
            </a:pPr>
            <a:r>
              <a:rPr lang="sv-SE" sz="1200" dirty="0">
                <a:ea typeface="Calibri" panose="020F0502020204030204" pitchFamily="34" charset="0"/>
                <a:cs typeface="Times New Roman" panose="02020603050405020304" pitchFamily="18" charset="0"/>
              </a:rPr>
              <a:t>Eleverna upplever att de fått bättre förutsättningar för ett ökat lärande. </a:t>
            </a:r>
          </a:p>
          <a:p>
            <a:pPr indent="-171450">
              <a:lnSpc>
                <a:spcPct val="150000"/>
              </a:lnSpc>
              <a:buFont typeface="Courier New" panose="02070309020205020404" pitchFamily="49" charset="0"/>
              <a:buChar char="o"/>
            </a:pPr>
            <a:r>
              <a:rPr lang="sv-SE" sz="1200" dirty="0">
                <a:ea typeface="Calibri" panose="020F0502020204030204" pitchFamily="34" charset="0"/>
                <a:cs typeface="Times New Roman" panose="02020603050405020304" pitchFamily="18" charset="0"/>
              </a:rPr>
              <a:t>Personalen upplever att genomförande av Hälsoparlamentet har påverkat klassen/skolan positivt.</a:t>
            </a:r>
            <a:endParaRPr lang="sv-SE" dirty="0">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sv-SE" dirty="0"/>
          </a:p>
          <a:p>
            <a:pPr marL="285750" indent="-285750">
              <a:buFont typeface="Courier New" panose="02070309020205020404" pitchFamily="49" charset="0"/>
              <a:buChar char="o"/>
            </a:pPr>
            <a:endParaRPr lang="sv-SE" dirty="0"/>
          </a:p>
        </p:txBody>
      </p:sp>
      <p:pic>
        <p:nvPicPr>
          <p:cNvPr id="4" name="Bild 3">
            <a:extLst>
              <a:ext uri="{FF2B5EF4-FFF2-40B4-BE49-F238E27FC236}">
                <a16:creationId xmlns:a16="http://schemas.microsoft.com/office/drawing/2014/main" id="{315931FC-C1DE-4CC1-EC41-D742BD161A7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684268" y="3312436"/>
            <a:ext cx="2548014" cy="2548014"/>
          </a:xfrm>
          <a:prstGeom prst="rect">
            <a:avLst/>
          </a:prstGeom>
        </p:spPr>
      </p:pic>
      <p:pic>
        <p:nvPicPr>
          <p:cNvPr id="29" name="Bild 28">
            <a:extLst>
              <a:ext uri="{FF2B5EF4-FFF2-40B4-BE49-F238E27FC236}">
                <a16:creationId xmlns:a16="http://schemas.microsoft.com/office/drawing/2014/main" id="{D0676094-5156-852A-F96B-FC8A162FB38A}"/>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8694207" y="1068432"/>
            <a:ext cx="2548014" cy="2548014"/>
          </a:xfrm>
          <a:prstGeom prst="rect">
            <a:avLst/>
          </a:prstGeom>
        </p:spPr>
      </p:pic>
    </p:spTree>
    <p:extLst>
      <p:ext uri="{BB962C8B-B14F-4D97-AF65-F5344CB8AC3E}">
        <p14:creationId xmlns:p14="http://schemas.microsoft.com/office/powerpoint/2010/main" val="206663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1077470"/>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r>
              <a:rPr lang="sv-SE" b="1" dirty="0"/>
              <a:t>Personalen diskuterar </a:t>
            </a:r>
            <a:br>
              <a:rPr lang="sv-SE" b="1" dirty="0"/>
            </a:br>
            <a:r>
              <a:rPr lang="sv-SE" b="1" dirty="0"/>
              <a:t>följande frågor</a:t>
            </a:r>
          </a:p>
        </p:txBody>
      </p:sp>
      <p:sp>
        <p:nvSpPr>
          <p:cNvPr id="12" name="Platshållare för text 3">
            <a:extLst>
              <a:ext uri="{FF2B5EF4-FFF2-40B4-BE49-F238E27FC236}">
                <a16:creationId xmlns:a16="http://schemas.microsoft.com/office/drawing/2014/main" id="{C2474D20-3B59-3B00-A59C-F042441AFDA4}"/>
              </a:ext>
            </a:extLst>
          </p:cNvPr>
          <p:cNvSpPr txBox="1">
            <a:spLocks/>
          </p:cNvSpPr>
          <p:nvPr/>
        </p:nvSpPr>
        <p:spPr>
          <a:xfrm>
            <a:off x="839788" y="3217123"/>
            <a:ext cx="6642681"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00000"/>
              </a:lnSpc>
              <a:buFont typeface="Courier New" panose="02070309020205020404" pitchFamily="49" charset="0"/>
              <a:buChar char="o"/>
            </a:pPr>
            <a:r>
              <a:rPr lang="sv-SE" dirty="0">
                <a:ea typeface="Calibri" panose="020F0502020204030204" pitchFamily="34" charset="0"/>
                <a:cs typeface="Times New Roman" panose="02020603050405020304" pitchFamily="18" charset="0"/>
              </a:rPr>
              <a:t>Vad anser ni att enskilda elever, klasser och skolan </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har lärt sig under året?</a:t>
            </a:r>
          </a:p>
          <a:p>
            <a:pPr marL="285750" indent="-285750">
              <a:lnSpc>
                <a:spcPct val="100000"/>
              </a:lnSpc>
              <a:buFont typeface="Courier New" panose="02070309020205020404" pitchFamily="49" charset="0"/>
              <a:buChar char="o"/>
            </a:pPr>
            <a:r>
              <a:rPr lang="sv-SE" dirty="0">
                <a:ea typeface="Calibri" panose="020F0502020204030204" pitchFamily="34" charset="0"/>
                <a:cs typeface="Times New Roman" panose="02020603050405020304" pitchFamily="18" charset="0"/>
              </a:rPr>
              <a:t>Hur ser personalen på sitt deltagande i det hälsofrämjande </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arbetet under läsåret?</a:t>
            </a:r>
          </a:p>
          <a:p>
            <a:pPr marL="285750" indent="-285750">
              <a:lnSpc>
                <a:spcPct val="100000"/>
              </a:lnSpc>
              <a:buFont typeface="Courier New" panose="02070309020205020404" pitchFamily="49" charset="0"/>
              <a:buChar char="o"/>
            </a:pPr>
            <a:r>
              <a:rPr lang="sv-SE" dirty="0">
                <a:ea typeface="Calibri" panose="020F0502020204030204" pitchFamily="34" charset="0"/>
                <a:cs typeface="Times New Roman" panose="02020603050405020304" pitchFamily="18" charset="0"/>
              </a:rPr>
              <a:t>Vilket är skolans nästa steg i det hälsofrämjande arbetet.</a:t>
            </a:r>
          </a:p>
          <a:p>
            <a:pPr marL="285750" indent="-285750">
              <a:lnSpc>
                <a:spcPct val="100000"/>
              </a:lnSpc>
              <a:buFont typeface="Courier New" panose="02070309020205020404" pitchFamily="49" charset="0"/>
              <a:buChar char="o"/>
            </a:pPr>
            <a:endParaRPr lang="sv-SE" dirty="0">
              <a:ea typeface="Calibri" panose="020F0502020204030204" pitchFamily="34" charset="0"/>
              <a:cs typeface="Times New Roman" panose="02020603050405020304" pitchFamily="18" charset="0"/>
            </a:endParaRPr>
          </a:p>
          <a:p>
            <a:pPr marL="285750" indent="-285750">
              <a:lnSpc>
                <a:spcPct val="100000"/>
              </a:lnSpc>
              <a:buFont typeface="Courier New" panose="02070309020205020404" pitchFamily="49" charset="0"/>
              <a:buChar char="o"/>
            </a:pPr>
            <a:endParaRPr lang="en-US" dirty="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sv-SE" dirty="0"/>
          </a:p>
          <a:p>
            <a:pPr marL="285750" indent="-285750">
              <a:buFont typeface="Courier New" panose="02070309020205020404" pitchFamily="49" charset="0"/>
              <a:buChar char="o"/>
            </a:pPr>
            <a:endParaRPr lang="sv-SE" dirty="0"/>
          </a:p>
        </p:txBody>
      </p:sp>
      <p:pic>
        <p:nvPicPr>
          <p:cNvPr id="6" name="Bildobjekt 5">
            <a:extLst>
              <a:ext uri="{FF2B5EF4-FFF2-40B4-BE49-F238E27FC236}">
                <a16:creationId xmlns:a16="http://schemas.microsoft.com/office/drawing/2014/main" id="{F82E5168-922F-A5F5-788A-545B42F22665}"/>
              </a:ext>
            </a:extLst>
          </p:cNvPr>
          <p:cNvPicPr>
            <a:picLocks noChangeAspect="1"/>
          </p:cNvPicPr>
          <p:nvPr/>
        </p:nvPicPr>
        <p:blipFill>
          <a:blip r:embed="rId3"/>
          <a:stretch>
            <a:fillRect/>
          </a:stretch>
        </p:blipFill>
        <p:spPr>
          <a:xfrm>
            <a:off x="7689954" y="2534473"/>
            <a:ext cx="2588444" cy="2588444"/>
          </a:xfrm>
          <a:prstGeom prst="rect">
            <a:avLst/>
          </a:prstGeom>
        </p:spPr>
      </p:pic>
    </p:spTree>
    <p:extLst>
      <p:ext uri="{BB962C8B-B14F-4D97-AF65-F5344CB8AC3E}">
        <p14:creationId xmlns:p14="http://schemas.microsoft.com/office/powerpoint/2010/main" val="326472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9218382C-1C95-DE80-1602-C08A62242526}"/>
              </a:ext>
            </a:extLst>
          </p:cNvPr>
          <p:cNvSpPr txBox="1">
            <a:spLocks/>
          </p:cNvSpPr>
          <p:nvPr/>
        </p:nvSpPr>
        <p:spPr>
          <a:xfrm>
            <a:off x="839788" y="285739"/>
            <a:ext cx="6850166" cy="1600200"/>
          </a:xfrm>
          <a:prstGeom prst="rect">
            <a:avLst/>
          </a:prstGeom>
        </p:spPr>
        <p:txBody>
          <a:bodyPr anchor="b"/>
          <a:lstStyle>
            <a:lvl1pPr algn="l" defTabSz="914400" rtl="0" eaLnBrk="1" latinLnBrk="0" hangingPunct="1">
              <a:lnSpc>
                <a:spcPct val="90000"/>
              </a:lnSpc>
              <a:spcBef>
                <a:spcPct val="0"/>
              </a:spcBef>
              <a:buNone/>
              <a:defRPr sz="3200" b="0" i="0" kern="1200">
                <a:solidFill>
                  <a:schemeClr val="tx2"/>
                </a:solidFill>
                <a:latin typeface="Georgia" panose="02040502050405020303" pitchFamily="18" charset="0"/>
                <a:ea typeface="+mj-ea"/>
                <a:cs typeface="+mj-cs"/>
              </a:defRPr>
            </a:lvl1pPr>
          </a:lstStyle>
          <a:p>
            <a:pPr>
              <a:lnSpc>
                <a:spcPct val="100000"/>
              </a:lnSpc>
            </a:pPr>
            <a:r>
              <a:rPr lang="sv-SE" b="1" dirty="0"/>
              <a:t>Personalen använder </a:t>
            </a:r>
            <a:br>
              <a:rPr lang="sv-SE" b="1" dirty="0"/>
            </a:br>
            <a:r>
              <a:rPr lang="sv-SE" b="1" dirty="0"/>
              <a:t>metoden ”Trafikljuset”</a:t>
            </a:r>
          </a:p>
        </p:txBody>
      </p:sp>
      <p:sp>
        <p:nvSpPr>
          <p:cNvPr id="12" name="Platshållare för text 3">
            <a:extLst>
              <a:ext uri="{FF2B5EF4-FFF2-40B4-BE49-F238E27FC236}">
                <a16:creationId xmlns:a16="http://schemas.microsoft.com/office/drawing/2014/main" id="{C2474D20-3B59-3B00-A59C-F042441AFDA4}"/>
              </a:ext>
            </a:extLst>
          </p:cNvPr>
          <p:cNvSpPr txBox="1">
            <a:spLocks/>
          </p:cNvSpPr>
          <p:nvPr/>
        </p:nvSpPr>
        <p:spPr>
          <a:xfrm>
            <a:off x="839788" y="2408556"/>
            <a:ext cx="6263539" cy="38115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pPr>
            <a:r>
              <a:rPr lang="sv-SE" dirty="0">
                <a:ea typeface="Calibri" panose="020F0502020204030204" pitchFamily="34" charset="0"/>
                <a:cs typeface="Times New Roman" panose="02020603050405020304" pitchFamily="18" charset="0"/>
              </a:rPr>
              <a:t>Personalen ska se över arbetsområden som ni önskar fortsätta </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arbeta med, dessa får </a:t>
            </a:r>
            <a:r>
              <a:rPr lang="sv-SE" b="1" u="sng" dirty="0">
                <a:ea typeface="Calibri" panose="020F0502020204030204" pitchFamily="34" charset="0"/>
                <a:cs typeface="Times New Roman" panose="02020603050405020304" pitchFamily="18" charset="0"/>
              </a:rPr>
              <a:t>grönt ljus</a:t>
            </a:r>
            <a:r>
              <a:rPr lang="sv-SE" dirty="0">
                <a:ea typeface="Calibri" panose="020F0502020204030204" pitchFamily="34" charset="0"/>
                <a:cs typeface="Times New Roman" panose="02020603050405020304" pitchFamily="18" charset="0"/>
              </a:rPr>
              <a:t>. </a:t>
            </a:r>
          </a:p>
          <a:p>
            <a:pPr>
              <a:lnSpc>
                <a:spcPct val="100000"/>
              </a:lnSpc>
            </a:pPr>
            <a:r>
              <a:rPr lang="sv-SE" dirty="0">
                <a:ea typeface="Calibri" panose="020F0502020204030204" pitchFamily="34" charset="0"/>
                <a:cs typeface="Times New Roman" panose="02020603050405020304" pitchFamily="18" charset="0"/>
              </a:rPr>
              <a:t>De arbetsområden som ni önskar avsluta för att ni är klara </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med det, alternativt om momentet inte fungerade som ni hade </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tänkt er, ger ni </a:t>
            </a:r>
            <a:r>
              <a:rPr lang="sv-SE" b="1" u="sng" dirty="0">
                <a:ea typeface="Calibri" panose="020F0502020204030204" pitchFamily="34" charset="0"/>
                <a:cs typeface="Times New Roman" panose="02020603050405020304" pitchFamily="18" charset="0"/>
              </a:rPr>
              <a:t>rött ljus</a:t>
            </a:r>
            <a:r>
              <a:rPr lang="sv-SE" dirty="0">
                <a:ea typeface="Calibri" panose="020F0502020204030204" pitchFamily="34" charset="0"/>
                <a:cs typeface="Times New Roman" panose="02020603050405020304" pitchFamily="18" charset="0"/>
              </a:rPr>
              <a:t>. </a:t>
            </a:r>
          </a:p>
          <a:p>
            <a:pPr>
              <a:lnSpc>
                <a:spcPct val="100000"/>
              </a:lnSpc>
            </a:pPr>
            <a:r>
              <a:rPr lang="sv-SE" b="1" u="sng" dirty="0">
                <a:ea typeface="Calibri" panose="020F0502020204030204" pitchFamily="34" charset="0"/>
                <a:cs typeface="Times New Roman" panose="02020603050405020304" pitchFamily="18" charset="0"/>
              </a:rPr>
              <a:t>Gult ljus </a:t>
            </a:r>
            <a:r>
              <a:rPr lang="sv-SE" dirty="0">
                <a:ea typeface="Calibri" panose="020F0502020204030204" pitchFamily="34" charset="0"/>
                <a:cs typeface="Times New Roman" panose="02020603050405020304" pitchFamily="18" charset="0"/>
              </a:rPr>
              <a:t>är arbetsområden som ännu inte genomförts och står på vänt, </a:t>
            </a:r>
            <a:br>
              <a:rPr lang="sv-SE" dirty="0">
                <a:ea typeface="Calibri" panose="020F0502020204030204" pitchFamily="34" charset="0"/>
                <a:cs typeface="Times New Roman" panose="02020603050405020304" pitchFamily="18" charset="0"/>
              </a:rPr>
            </a:br>
            <a:r>
              <a:rPr lang="sv-SE" dirty="0">
                <a:ea typeface="Calibri" panose="020F0502020204030204" pitchFamily="34" charset="0"/>
                <a:cs typeface="Times New Roman" panose="02020603050405020304" pitchFamily="18" charset="0"/>
              </a:rPr>
              <a:t>är ni redo att genomföra dessa arbetsområden nu? Detta kan vara större arbeten som genomförs på skolan, eller att samtliga klasser träffar elevhälsopersonalen, får lyssna till en extern föreläsare, alternativt att eleverna arbetar med samma filmer om studiestrategier på mentorstid.</a:t>
            </a:r>
          </a:p>
          <a:p>
            <a:pPr>
              <a:lnSpc>
                <a:spcPct val="100000"/>
              </a:lnSpc>
            </a:pPr>
            <a:r>
              <a:rPr lang="sv-SE" b="1" dirty="0">
                <a:ea typeface="Calibri" panose="020F0502020204030204" pitchFamily="34" charset="0"/>
                <a:cs typeface="Times New Roman" panose="02020603050405020304" pitchFamily="18" charset="0"/>
              </a:rPr>
              <a:t>Avsluta personalmötet med att bestämma vad som är skolans </a:t>
            </a:r>
            <a:br>
              <a:rPr lang="sv-SE" b="1" dirty="0">
                <a:ea typeface="Calibri" panose="020F0502020204030204" pitchFamily="34" charset="0"/>
                <a:cs typeface="Times New Roman" panose="02020603050405020304" pitchFamily="18" charset="0"/>
              </a:rPr>
            </a:br>
            <a:r>
              <a:rPr lang="sv-SE" b="1" dirty="0">
                <a:ea typeface="Calibri" panose="020F0502020204030204" pitchFamily="34" charset="0"/>
                <a:cs typeface="Times New Roman" panose="02020603050405020304" pitchFamily="18" charset="0"/>
              </a:rPr>
              <a:t>nästa steg i arbetet med Hälsoparlamentet.</a:t>
            </a:r>
          </a:p>
        </p:txBody>
      </p:sp>
      <p:pic>
        <p:nvPicPr>
          <p:cNvPr id="10" name="Bildobjekt 9" descr="En bild som visar ljus, trafik, utomhus, stopp&#10;&#10;Automatiskt genererad beskrivning">
            <a:extLst>
              <a:ext uri="{FF2B5EF4-FFF2-40B4-BE49-F238E27FC236}">
                <a16:creationId xmlns:a16="http://schemas.microsoft.com/office/drawing/2014/main" id="{142A4436-2721-1B80-B299-86220C1DB7F2}"/>
              </a:ext>
            </a:extLst>
          </p:cNvPr>
          <p:cNvPicPr>
            <a:picLocks noChangeAspect="1"/>
          </p:cNvPicPr>
          <p:nvPr/>
        </p:nvPicPr>
        <p:blipFill>
          <a:blip r:embed="rId3"/>
          <a:stretch>
            <a:fillRect/>
          </a:stretch>
        </p:blipFill>
        <p:spPr>
          <a:xfrm>
            <a:off x="6959478" y="858644"/>
            <a:ext cx="4005280" cy="6010507"/>
          </a:xfrm>
          <a:prstGeom prst="rect">
            <a:avLst/>
          </a:prstGeom>
        </p:spPr>
      </p:pic>
    </p:spTree>
    <p:extLst>
      <p:ext uri="{BB962C8B-B14F-4D97-AF65-F5344CB8AC3E}">
        <p14:creationId xmlns:p14="http://schemas.microsoft.com/office/powerpoint/2010/main" val="65912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753241"/>
      </p:ext>
    </p:extLst>
  </p:cSld>
  <p:clrMapOvr>
    <a:masterClrMapping/>
  </p:clrMapOvr>
</p:sld>
</file>

<file path=ppt/theme/theme1.xml><?xml version="1.0" encoding="utf-8"?>
<a:theme xmlns:a="http://schemas.openxmlformats.org/drawingml/2006/main" name="Office-tema">
  <a:themeElements>
    <a:clrScheme name="Föreningen Norden Hälsoparlamente">
      <a:dk1>
        <a:srgbClr val="000000"/>
      </a:dk1>
      <a:lt1>
        <a:srgbClr val="FFFFFF"/>
      </a:lt1>
      <a:dk2>
        <a:srgbClr val="0A4636"/>
      </a:dk2>
      <a:lt2>
        <a:srgbClr val="E9FCF6"/>
      </a:lt2>
      <a:accent1>
        <a:srgbClr val="E9FCF6"/>
      </a:accent1>
      <a:accent2>
        <a:srgbClr val="ABF5D9"/>
      </a:accent2>
      <a:accent3>
        <a:srgbClr val="0A4636"/>
      </a:accent3>
      <a:accent4>
        <a:srgbClr val="FF4118"/>
      </a:accent4>
      <a:accent5>
        <a:srgbClr val="E9FCF6"/>
      </a:accent5>
      <a:accent6>
        <a:srgbClr val="E9FCF6"/>
      </a:accent6>
      <a:hlink>
        <a:srgbClr val="FF4118"/>
      </a:hlink>
      <a:folHlink>
        <a:srgbClr val="FF411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sida">
  <a:themeElements>
    <a:clrScheme name="Föreningen Norden Hälsoparlamente">
      <a:dk1>
        <a:srgbClr val="000000"/>
      </a:dk1>
      <a:lt1>
        <a:srgbClr val="FFFFFF"/>
      </a:lt1>
      <a:dk2>
        <a:srgbClr val="0A4636"/>
      </a:dk2>
      <a:lt2>
        <a:srgbClr val="E9FCF6"/>
      </a:lt2>
      <a:accent1>
        <a:srgbClr val="E9FCF6"/>
      </a:accent1>
      <a:accent2>
        <a:srgbClr val="ABF5D9"/>
      </a:accent2>
      <a:accent3>
        <a:srgbClr val="0A4636"/>
      </a:accent3>
      <a:accent4>
        <a:srgbClr val="FF4118"/>
      </a:accent4>
      <a:accent5>
        <a:srgbClr val="E9FCF6"/>
      </a:accent5>
      <a:accent6>
        <a:srgbClr val="E9FCF6"/>
      </a:accent6>
      <a:hlink>
        <a:srgbClr val="FF4118"/>
      </a:hlink>
      <a:folHlink>
        <a:srgbClr val="FF411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818</Words>
  <Application>Microsoft Office PowerPoint</Application>
  <PresentationFormat>Bredbild</PresentationFormat>
  <Paragraphs>64</Paragraphs>
  <Slides>6</Slides>
  <Notes>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6</vt:i4>
      </vt:variant>
    </vt:vector>
  </HeadingPairs>
  <TitlesOfParts>
    <vt:vector size="14" baseType="lpstr">
      <vt:lpstr>Arial</vt:lpstr>
      <vt:lpstr>Calibri</vt:lpstr>
      <vt:lpstr>Courier New</vt:lpstr>
      <vt:lpstr>Georgia</vt:lpstr>
      <vt:lpstr>Symbol</vt:lpstr>
      <vt:lpstr>Times New Roman</vt:lpstr>
      <vt:lpstr>Office-tema</vt:lpstr>
      <vt:lpstr>Titelsida</vt:lpstr>
      <vt:lpstr>Hälsoparlamentet</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Emily Ranneby</dc:creator>
  <cp:lastModifiedBy>Anna Scaramellini</cp:lastModifiedBy>
  <cp:revision>13</cp:revision>
  <dcterms:created xsi:type="dcterms:W3CDTF">2022-05-02T09:04:20Z</dcterms:created>
  <dcterms:modified xsi:type="dcterms:W3CDTF">2022-07-06T08:12:51Z</dcterms:modified>
</cp:coreProperties>
</file>