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12"/>
  </p:notesMasterIdLst>
  <p:sldIdLst>
    <p:sldId id="256" r:id="rId6"/>
    <p:sldId id="264" r:id="rId7"/>
    <p:sldId id="260" r:id="rId8"/>
    <p:sldId id="265" r:id="rId9"/>
    <p:sldId id="266" r:id="rId10"/>
    <p:sldId id="257"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5781" autoAdjust="0"/>
  </p:normalViewPr>
  <p:slideViewPr>
    <p:cSldViewPr snapToGrid="0" snapToObjects="1">
      <p:cViewPr varScale="1">
        <p:scale>
          <a:sx n="98" d="100"/>
          <a:sy n="98" d="100"/>
        </p:scale>
        <p:origin x="10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5F4B0-9FD3-49AB-8D64-F1FFFF3028A5}" type="datetimeFigureOut">
              <a:rPr lang="sv-SE" smtClean="0"/>
              <a:t>2022-07-06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60A53-7414-4C66-ACB3-91C0A4A7AE8A}" type="slidenum">
              <a:rPr lang="sv-SE" smtClean="0"/>
              <a:t>‹#›</a:t>
            </a:fld>
            <a:endParaRPr lang="sv-SE"/>
          </a:p>
        </p:txBody>
      </p:sp>
    </p:spTree>
    <p:extLst>
      <p:ext uri="{BB962C8B-B14F-4D97-AF65-F5344CB8AC3E}">
        <p14:creationId xmlns:p14="http://schemas.microsoft.com/office/powerpoint/2010/main" val="4090897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Calibri" panose="020F0502020204030204" pitchFamily="34" charset="0"/>
                <a:cs typeface="Times New Roman" panose="02020603050405020304" pitchFamily="18" charset="0"/>
              </a:rPr>
              <a:t>Personalen har gått igenom enkätsvaren och det är dags att presentera resultaten för eleverna.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8460A53-7414-4C66-ACB3-91C0A4A7AE8A}" type="slidenum">
              <a:rPr lang="sv-SE" smtClean="0"/>
              <a:t>1</a:t>
            </a:fld>
            <a:endParaRPr lang="sv-SE"/>
          </a:p>
        </p:txBody>
      </p:sp>
    </p:spTree>
    <p:extLst>
      <p:ext uri="{BB962C8B-B14F-4D97-AF65-F5344CB8AC3E}">
        <p14:creationId xmlns:p14="http://schemas.microsoft.com/office/powerpoint/2010/main" val="384886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Calibri" panose="020F0502020204030204" pitchFamily="34" charset="0"/>
                <a:cs typeface="Times New Roman" panose="02020603050405020304" pitchFamily="18" charset="0"/>
              </a:rPr>
              <a:t>Här finns exempel på hur resultaten kan presenteras. Den enskilda skolan ska sätta in sina egna resultat. De exempel som lyfts fram i detta exempel handlar om eleverna är nöjda med sin fysiska och psykiska hälsa samt om de vet vad som skulle få dem att må bättre i skolan.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8460A53-7414-4C66-ACB3-91C0A4A7AE8A}" type="slidenum">
              <a:rPr lang="sv-SE" smtClean="0"/>
              <a:t>2</a:t>
            </a:fld>
            <a:endParaRPr lang="sv-SE"/>
          </a:p>
        </p:txBody>
      </p:sp>
    </p:spTree>
    <p:extLst>
      <p:ext uri="{BB962C8B-B14F-4D97-AF65-F5344CB8AC3E}">
        <p14:creationId xmlns:p14="http://schemas.microsoft.com/office/powerpoint/2010/main" val="424306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Times New Roman" panose="02020603050405020304" pitchFamily="18" charset="0"/>
                <a:ea typeface="Calibri" panose="020F0502020204030204" pitchFamily="34" charset="0"/>
              </a:rPr>
              <a:t>även på denna sida finns exempel på hur frågor kan presenteras. Här rör frågorna om eleverna upplever att de kan påverka på klassrådet och om de känner att de är delaktiga i att stärka sin egen och andras hälsa.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Calibri" panose="020F0502020204030204" pitchFamily="34" charset="0"/>
                <a:cs typeface="Times New Roman" panose="02020603050405020304" pitchFamily="18" charset="0"/>
              </a:rPr>
              <a:t>Om ni vill ha stöd för arbetet med elevråd finns det information i metodbanken om hur det går till att bygga upp ett elevråd samt vilka frågor som ett elevråd kan driva.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8460A53-7414-4C66-ACB3-91C0A4A7AE8A}" type="slidenum">
              <a:rPr lang="sv-SE" smtClean="0"/>
              <a:t>3</a:t>
            </a:fld>
            <a:endParaRPr lang="sv-SE"/>
          </a:p>
        </p:txBody>
      </p:sp>
    </p:spTree>
    <p:extLst>
      <p:ext uri="{BB962C8B-B14F-4D97-AF65-F5344CB8AC3E}">
        <p14:creationId xmlns:p14="http://schemas.microsoft.com/office/powerpoint/2010/main" val="283741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Dela in eleverna i mindre grupper. De ska sedan diskutera tillsammans. Avslutningsvis lyfts frågorna i helklass. Utgå från följande frågeställningar: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Vad visar resultaten?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Är det något som är oväntat?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Hur kändes det att genomföra enkätundersökningen?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Finns det något hälsofrämjande område som ni skulle vilja lägga mer tid på? Vilken typ av arbete skulle ni vilja göra?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Ett tips är här att öppna verktygslådan för att ta del av alla exempel på övningar som finns i denna.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8460A53-7414-4C66-ACB3-91C0A4A7AE8A}" type="slidenum">
              <a:rPr lang="sv-SE" smtClean="0"/>
              <a:t>4</a:t>
            </a:fld>
            <a:endParaRPr lang="sv-SE"/>
          </a:p>
        </p:txBody>
      </p:sp>
    </p:spTree>
    <p:extLst>
      <p:ext uri="{BB962C8B-B14F-4D97-AF65-F5344CB8AC3E}">
        <p14:creationId xmlns:p14="http://schemas.microsoft.com/office/powerpoint/2010/main" val="112644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Eleverna skriver enskilt i sina böcker.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Nästa steg för att förbättra min egen hälsa är att…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En gemensam aktivitet jag skulle vilja göra i klassen är…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Times New Roman" panose="02020603050405020304" pitchFamily="18" charset="0"/>
                <a:ea typeface="Calibri" panose="020F0502020204030204" pitchFamily="34" charset="0"/>
                <a:cs typeface="Times New Roman" panose="02020603050405020304" pitchFamily="18" charset="0"/>
              </a:rPr>
              <a:t>Om någon blir klar snabbt går det bra att titta i verktygslådan för att få inspiration på aktiviteter som går att genomföra.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8460A53-7414-4C66-ACB3-91C0A4A7AE8A}" type="slidenum">
              <a:rPr lang="sv-SE" smtClean="0"/>
              <a:t>5</a:t>
            </a:fld>
            <a:endParaRPr lang="sv-SE"/>
          </a:p>
        </p:txBody>
      </p:sp>
    </p:spTree>
    <p:extLst>
      <p:ext uri="{BB962C8B-B14F-4D97-AF65-F5344CB8AC3E}">
        <p14:creationId xmlns:p14="http://schemas.microsoft.com/office/powerpoint/2010/main" val="429019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4CBFBC-2319-6FFA-D4A6-D1252CF975BF}"/>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tx2"/>
                </a:solidFill>
                <a:latin typeface="Georgia" panose="02040502050405020303" pitchFamily="18" charset="0"/>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5EDE7E5A-5B97-7CE4-8549-D0036BC8FF5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113643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Rubrik och innehåll">
    <p:bg>
      <p:bgPr>
        <a:solidFill>
          <a:schemeClr val="tx2"/>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09A9D3BD-A519-DD5D-FA6D-AC5C7FF5A0E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735795" y="861100"/>
            <a:ext cx="4415438" cy="4415438"/>
          </a:xfrm>
          <a:prstGeom prst="rect">
            <a:avLst/>
          </a:prstGeom>
        </p:spPr>
      </p:pic>
    </p:spTree>
    <p:extLst>
      <p:ext uri="{BB962C8B-B14F-4D97-AF65-F5344CB8AC3E}">
        <p14:creationId xmlns:p14="http://schemas.microsoft.com/office/powerpoint/2010/main" val="198499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884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el_Vit">
    <p:spTree>
      <p:nvGrpSpPr>
        <p:cNvPr id="1" name=""/>
        <p:cNvGrpSpPr/>
        <p:nvPr/>
      </p:nvGrpSpPr>
      <p:grpSpPr>
        <a:xfrm>
          <a:off x="0" y="0"/>
          <a:ext cx="0" cy="0"/>
          <a:chOff x="0" y="0"/>
          <a:chExt cx="0" cy="0"/>
        </a:xfrm>
      </p:grpSpPr>
      <p:pic>
        <p:nvPicPr>
          <p:cNvPr id="3" name="Bild 2">
            <a:extLst>
              <a:ext uri="{FF2B5EF4-FFF2-40B4-BE49-F238E27FC236}">
                <a16:creationId xmlns:a16="http://schemas.microsoft.com/office/drawing/2014/main" id="{5CDA49DE-CFF6-1E55-A871-5B3B9464DBD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556693" y="-232668"/>
            <a:ext cx="6682776" cy="6682776"/>
          </a:xfrm>
          <a:prstGeom prst="rect">
            <a:avLst/>
          </a:prstGeom>
        </p:spPr>
      </p:pic>
    </p:spTree>
    <p:extLst>
      <p:ext uri="{BB962C8B-B14F-4D97-AF65-F5344CB8AC3E}">
        <p14:creationId xmlns:p14="http://schemas.microsoft.com/office/powerpoint/2010/main" val="1293663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_Ljusgrön">
    <p:bg>
      <p:bgPr>
        <a:solidFill>
          <a:schemeClr val="bg2"/>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EA678487-A2A2-5502-DCCC-9F6078BA9BF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556693" y="-232668"/>
            <a:ext cx="6682776" cy="6682776"/>
          </a:xfrm>
          <a:prstGeom prst="rect">
            <a:avLst/>
          </a:prstGeom>
        </p:spPr>
      </p:pic>
    </p:spTree>
    <p:extLst>
      <p:ext uri="{BB962C8B-B14F-4D97-AF65-F5344CB8AC3E}">
        <p14:creationId xmlns:p14="http://schemas.microsoft.com/office/powerpoint/2010/main" val="1104930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chemeClr val="tx2"/>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09A9D3BD-A519-DD5D-FA6D-AC5C7FF5A0E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735795" y="861100"/>
            <a:ext cx="4415438" cy="4415438"/>
          </a:xfrm>
          <a:prstGeom prst="rect">
            <a:avLst/>
          </a:prstGeom>
        </p:spPr>
      </p:pic>
    </p:spTree>
    <p:extLst>
      <p:ext uri="{BB962C8B-B14F-4D97-AF65-F5344CB8AC3E}">
        <p14:creationId xmlns:p14="http://schemas.microsoft.com/office/powerpoint/2010/main" val="3099178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el_Neongrön">
    <p:bg>
      <p:bgPr>
        <a:solidFill>
          <a:schemeClr val="accent2"/>
        </a:solidFill>
        <a:effectLst/>
      </p:bgPr>
    </p:bg>
    <p:spTree>
      <p:nvGrpSpPr>
        <p:cNvPr id="1" name=""/>
        <p:cNvGrpSpPr/>
        <p:nvPr/>
      </p:nvGrpSpPr>
      <p:grpSpPr>
        <a:xfrm>
          <a:off x="0" y="0"/>
          <a:ext cx="0" cy="0"/>
          <a:chOff x="0" y="0"/>
          <a:chExt cx="0" cy="0"/>
        </a:xfrm>
      </p:grpSpPr>
      <p:pic>
        <p:nvPicPr>
          <p:cNvPr id="3" name="Bild 2">
            <a:extLst>
              <a:ext uri="{FF2B5EF4-FFF2-40B4-BE49-F238E27FC236}">
                <a16:creationId xmlns:a16="http://schemas.microsoft.com/office/drawing/2014/main" id="{F9C79294-F27C-9C9C-302B-81A1F7EC5D8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556693" y="-232668"/>
            <a:ext cx="6682776" cy="6682776"/>
          </a:xfrm>
          <a:prstGeom prst="rect">
            <a:avLst/>
          </a:prstGeom>
        </p:spPr>
      </p:pic>
    </p:spTree>
    <p:extLst>
      <p:ext uri="{BB962C8B-B14F-4D97-AF65-F5344CB8AC3E}">
        <p14:creationId xmlns:p14="http://schemas.microsoft.com/office/powerpoint/2010/main" val="417294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0D71AC-D7FF-954A-31AB-E5A7480C36C1}"/>
              </a:ext>
            </a:extLst>
          </p:cNvPr>
          <p:cNvSpPr>
            <a:spLocks noGrp="1"/>
          </p:cNvSpPr>
          <p:nvPr>
            <p:ph type="title"/>
          </p:nvPr>
        </p:nvSpPr>
        <p:spPr>
          <a:xfrm>
            <a:off x="838200" y="365125"/>
            <a:ext cx="10515600" cy="1325563"/>
          </a:xfrm>
          <a:prstGeom prst="rect">
            <a:avLst/>
          </a:prstGeom>
        </p:spPr>
        <p:txBody>
          <a:bodyPr/>
          <a:lstStyle>
            <a:lvl1pPr>
              <a:defRPr b="0" i="0">
                <a:solidFill>
                  <a:schemeClr val="tx2"/>
                </a:solidFill>
                <a:latin typeface="Georgia" panose="02040502050405020303" pitchFamily="18" charset="0"/>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A20E82AE-C030-0C1D-F25B-202930CED9E8}"/>
              </a:ext>
            </a:extLst>
          </p:cNvPr>
          <p:cNvSpPr>
            <a:spLocks noGrp="1"/>
          </p:cNvSpPr>
          <p:nvPr>
            <p:ph idx="1"/>
          </p:nvPr>
        </p:nvSpPr>
        <p:spPr>
          <a:xfrm>
            <a:off x="838200" y="1825625"/>
            <a:ext cx="10515600" cy="4351338"/>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971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164401-4219-ACDF-B838-E16E35208D6C}"/>
              </a:ext>
            </a:extLst>
          </p:cNvPr>
          <p:cNvSpPr>
            <a:spLocks noGrp="1"/>
          </p:cNvSpPr>
          <p:nvPr>
            <p:ph type="title"/>
          </p:nvPr>
        </p:nvSpPr>
        <p:spPr>
          <a:xfrm>
            <a:off x="831850" y="1709738"/>
            <a:ext cx="10515600" cy="2852737"/>
          </a:xfrm>
          <a:prstGeom prst="rect">
            <a:avLst/>
          </a:prstGeom>
        </p:spPr>
        <p:txBody>
          <a:bodyPr anchor="b"/>
          <a:lstStyle>
            <a:lvl1pPr>
              <a:defRPr sz="6000" b="0" i="0">
                <a:solidFill>
                  <a:schemeClr val="tx2"/>
                </a:solidFill>
                <a:latin typeface="Georgia" panose="02040502050405020303" pitchFamily="18" charset="0"/>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7C561FB8-E7DC-AB71-2A6F-53FB317CE76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68892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0F855C-B949-1E54-6960-3D66D32E96B6}"/>
              </a:ext>
            </a:extLst>
          </p:cNvPr>
          <p:cNvSpPr>
            <a:spLocks noGrp="1"/>
          </p:cNvSpPr>
          <p:nvPr>
            <p:ph type="title"/>
          </p:nvPr>
        </p:nvSpPr>
        <p:spPr>
          <a:xfrm>
            <a:off x="838200" y="365125"/>
            <a:ext cx="10515600" cy="1325563"/>
          </a:xfrm>
          <a:prstGeom prst="rect">
            <a:avLst/>
          </a:prstGeom>
        </p:spPr>
        <p:txBody>
          <a:bodyPr/>
          <a:lstStyle>
            <a:lvl1pPr>
              <a:defRPr b="0" i="0">
                <a:solidFill>
                  <a:schemeClr val="tx2"/>
                </a:solidFill>
                <a:latin typeface="Georgia" panose="02040502050405020303" pitchFamily="18" charset="0"/>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A27119D1-D158-8E77-085D-AED73462A6B9}"/>
              </a:ext>
            </a:extLst>
          </p:cNvPr>
          <p:cNvSpPr>
            <a:spLocks noGrp="1"/>
          </p:cNvSpPr>
          <p:nvPr>
            <p:ph sz="half" idx="1"/>
          </p:nvPr>
        </p:nvSpPr>
        <p:spPr>
          <a:xfrm>
            <a:off x="838200" y="1825625"/>
            <a:ext cx="5181600" cy="4351338"/>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D00E45A0-FD59-03A9-C17C-398EFD3DEEDF}"/>
              </a:ext>
            </a:extLst>
          </p:cNvPr>
          <p:cNvSpPr>
            <a:spLocks noGrp="1"/>
          </p:cNvSpPr>
          <p:nvPr>
            <p:ph sz="half" idx="2"/>
          </p:nvPr>
        </p:nvSpPr>
        <p:spPr>
          <a:xfrm>
            <a:off x="6172200" y="1825625"/>
            <a:ext cx="5181600" cy="4351338"/>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36891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ECECFC-094C-8A75-521F-5C1B342CB09E}"/>
              </a:ext>
            </a:extLst>
          </p:cNvPr>
          <p:cNvSpPr>
            <a:spLocks noGrp="1"/>
          </p:cNvSpPr>
          <p:nvPr>
            <p:ph type="title"/>
          </p:nvPr>
        </p:nvSpPr>
        <p:spPr>
          <a:xfrm>
            <a:off x="839788" y="365125"/>
            <a:ext cx="10515600" cy="1325563"/>
          </a:xfrm>
          <a:prstGeom prst="rect">
            <a:avLst/>
          </a:prstGeom>
        </p:spPr>
        <p:txBody>
          <a:bodyPr/>
          <a:lstStyle>
            <a:lvl1pPr>
              <a:defRPr b="0" i="0">
                <a:solidFill>
                  <a:schemeClr val="tx2"/>
                </a:solidFill>
                <a:latin typeface="Georgia" panose="02040502050405020303" pitchFamily="18" charset="0"/>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6F0BEF0D-9A2F-E4D7-B5B2-8C95A38412D5}"/>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B5BB3ECF-7864-D17B-C834-E02D5A7F4799}"/>
              </a:ext>
            </a:extLst>
          </p:cNvPr>
          <p:cNvSpPr>
            <a:spLocks noGrp="1"/>
          </p:cNvSpPr>
          <p:nvPr>
            <p:ph sz="half" idx="2"/>
          </p:nvPr>
        </p:nvSpPr>
        <p:spPr>
          <a:xfrm>
            <a:off x="839788" y="2505075"/>
            <a:ext cx="5157787" cy="3684588"/>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9EDB2081-0E3C-7700-C334-EE0EC6138DBB}"/>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a:extLst>
              <a:ext uri="{FF2B5EF4-FFF2-40B4-BE49-F238E27FC236}">
                <a16:creationId xmlns:a16="http://schemas.microsoft.com/office/drawing/2014/main" id="{70BE40B1-E797-76F3-9AE0-CEDB84D2CE96}"/>
              </a:ext>
            </a:extLst>
          </p:cNvPr>
          <p:cNvSpPr>
            <a:spLocks noGrp="1"/>
          </p:cNvSpPr>
          <p:nvPr>
            <p:ph sz="quarter" idx="4"/>
          </p:nvPr>
        </p:nvSpPr>
        <p:spPr>
          <a:xfrm>
            <a:off x="6172200" y="2505075"/>
            <a:ext cx="5183188" cy="3684588"/>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1761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5DA9D6-779C-6C68-CCF4-B43527D9DCBF}"/>
              </a:ext>
            </a:extLst>
          </p:cNvPr>
          <p:cNvSpPr>
            <a:spLocks noGrp="1"/>
          </p:cNvSpPr>
          <p:nvPr>
            <p:ph type="title"/>
          </p:nvPr>
        </p:nvSpPr>
        <p:spPr>
          <a:xfrm>
            <a:off x="838200" y="365125"/>
            <a:ext cx="10515600" cy="1325563"/>
          </a:xfrm>
          <a:prstGeom prst="rect">
            <a:avLst/>
          </a:prstGeom>
        </p:spPr>
        <p:txBody>
          <a:bodyPr/>
          <a:lstStyle>
            <a:lvl1pPr>
              <a:defRPr b="0" i="0">
                <a:solidFill>
                  <a:schemeClr val="tx2"/>
                </a:solidFill>
                <a:latin typeface="Georgia" panose="02040502050405020303" pitchFamily="18" charset="0"/>
              </a:defRPr>
            </a:lvl1pPr>
          </a:lstStyle>
          <a:p>
            <a:r>
              <a:rPr lang="sv-SE" dirty="0"/>
              <a:t>Klicka här för att ändra mall för rubrikformat</a:t>
            </a:r>
          </a:p>
        </p:txBody>
      </p:sp>
    </p:spTree>
    <p:extLst>
      <p:ext uri="{BB962C8B-B14F-4D97-AF65-F5344CB8AC3E}">
        <p14:creationId xmlns:p14="http://schemas.microsoft.com/office/powerpoint/2010/main" val="87687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88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614B76-9DA7-BCFC-9917-0F95662DDABA}"/>
              </a:ext>
            </a:extLst>
          </p:cNvPr>
          <p:cNvSpPr>
            <a:spLocks noGrp="1"/>
          </p:cNvSpPr>
          <p:nvPr>
            <p:ph type="title"/>
          </p:nvPr>
        </p:nvSpPr>
        <p:spPr>
          <a:xfrm>
            <a:off x="839788" y="457200"/>
            <a:ext cx="3932237" cy="1600200"/>
          </a:xfrm>
          <a:prstGeom prst="rect">
            <a:avLst/>
          </a:prstGeom>
        </p:spPr>
        <p:txBody>
          <a:bodyPr anchor="b"/>
          <a:lstStyle>
            <a:lvl1pPr>
              <a:defRPr sz="3200" b="0" i="0">
                <a:solidFill>
                  <a:schemeClr val="tx2"/>
                </a:solidFill>
                <a:latin typeface="Georgia" panose="02040502050405020303" pitchFamily="18" charset="0"/>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8D7C5438-8079-A022-DBB8-BD0E2D7076CC}"/>
              </a:ext>
            </a:extLst>
          </p:cNvPr>
          <p:cNvSpPr>
            <a:spLocks noGrp="1"/>
          </p:cNvSpPr>
          <p:nvPr>
            <p:ph idx="1"/>
          </p:nvPr>
        </p:nvSpPr>
        <p:spPr>
          <a:xfrm>
            <a:off x="5183188" y="987425"/>
            <a:ext cx="6172200" cy="48736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2000">
                <a:solidFill>
                  <a:schemeClr val="tx2"/>
                </a:solidFill>
              </a:defRPr>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a:extLst>
              <a:ext uri="{FF2B5EF4-FFF2-40B4-BE49-F238E27FC236}">
                <a16:creationId xmlns:a16="http://schemas.microsoft.com/office/drawing/2014/main" id="{015F69B9-5F36-9A78-B824-CB5584B46F9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Tree>
    <p:extLst>
      <p:ext uri="{BB962C8B-B14F-4D97-AF65-F5344CB8AC3E}">
        <p14:creationId xmlns:p14="http://schemas.microsoft.com/office/powerpoint/2010/main" val="48959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6BA99A-037C-7ACD-E3F3-A85A9242C53E}"/>
              </a:ext>
            </a:extLst>
          </p:cNvPr>
          <p:cNvSpPr>
            <a:spLocks noGrp="1"/>
          </p:cNvSpPr>
          <p:nvPr>
            <p:ph type="title"/>
          </p:nvPr>
        </p:nvSpPr>
        <p:spPr>
          <a:xfrm>
            <a:off x="839788" y="457200"/>
            <a:ext cx="3932237" cy="1600200"/>
          </a:xfrm>
          <a:prstGeom prst="rect">
            <a:avLst/>
          </a:prstGeom>
        </p:spPr>
        <p:txBody>
          <a:bodyPr anchor="b"/>
          <a:lstStyle>
            <a:lvl1pPr>
              <a:defRPr sz="3200" b="0" i="0">
                <a:solidFill>
                  <a:schemeClr val="tx2"/>
                </a:solidFill>
                <a:latin typeface="Georgia" panose="02040502050405020303" pitchFamily="18" charset="0"/>
              </a:defRPr>
            </a:lvl1pPr>
          </a:lstStyle>
          <a:p>
            <a:r>
              <a:rPr lang="sv-SE" dirty="0"/>
              <a:t>Klicka här för att ändra mall för rubrikformat</a:t>
            </a:r>
          </a:p>
        </p:txBody>
      </p:sp>
      <p:sp>
        <p:nvSpPr>
          <p:cNvPr id="3" name="Platshållare för bild 2">
            <a:extLst>
              <a:ext uri="{FF2B5EF4-FFF2-40B4-BE49-F238E27FC236}">
                <a16:creationId xmlns:a16="http://schemas.microsoft.com/office/drawing/2014/main" id="{8E0400D6-1FCC-6781-4B91-06828B83EA8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4D73B66-53AA-DA82-77FA-795572A0CF6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Tree>
    <p:extLst>
      <p:ext uri="{BB962C8B-B14F-4D97-AF65-F5344CB8AC3E}">
        <p14:creationId xmlns:p14="http://schemas.microsoft.com/office/powerpoint/2010/main" val="240333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A051477-A83C-2EB6-F9D5-D8271E2C3E32}"/>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313545" y="6163325"/>
            <a:ext cx="488430" cy="488430"/>
          </a:xfrm>
          <a:prstGeom prst="rect">
            <a:avLst/>
          </a:prstGeom>
        </p:spPr>
      </p:pic>
      <p:sp>
        <p:nvSpPr>
          <p:cNvPr id="8" name="textruta 7">
            <a:extLst>
              <a:ext uri="{FF2B5EF4-FFF2-40B4-BE49-F238E27FC236}">
                <a16:creationId xmlns:a16="http://schemas.microsoft.com/office/drawing/2014/main" id="{E743BD64-2215-23DD-5DB3-BDE03894E524}"/>
              </a:ext>
            </a:extLst>
          </p:cNvPr>
          <p:cNvSpPr txBox="1"/>
          <p:nvPr userDrawn="1"/>
        </p:nvSpPr>
        <p:spPr>
          <a:xfrm>
            <a:off x="959371" y="6292124"/>
            <a:ext cx="6610663" cy="230832"/>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sv-SE" sz="900" b="1" u="none" strike="noStrike" kern="1200" cap="none" spc="0" normalizeH="0" baseline="0" noProof="0" dirty="0">
                <a:ln>
                  <a:noFill/>
                </a:ln>
                <a:solidFill>
                  <a:schemeClr val="tx2"/>
                </a:solidFill>
                <a:effectLst/>
                <a:uLnTx/>
                <a:uFillTx/>
                <a:ea typeface="Calibri" panose="020F0502020204030204" pitchFamily="34" charset="0"/>
                <a:cs typeface="Times New Roman" panose="02020603050405020304" pitchFamily="18" charset="0"/>
              </a:rPr>
              <a:t>Hälsoparlamentet</a:t>
            </a:r>
            <a:r>
              <a:rPr kumimoji="0" lang="sv-SE" sz="900" b="0" u="none" strike="noStrike" kern="1200" cap="none" spc="0" normalizeH="0" baseline="0" noProof="0" dirty="0">
                <a:ln>
                  <a:noFill/>
                </a:ln>
                <a:solidFill>
                  <a:schemeClr val="tx2"/>
                </a:solidFill>
                <a:effectLst/>
                <a:uLnTx/>
                <a:uFillTx/>
                <a:ea typeface="Calibri" panose="020F0502020204030204" pitchFamily="34" charset="0"/>
                <a:cs typeface="Times New Roman" panose="02020603050405020304" pitchFamily="18" charset="0"/>
              </a:rPr>
              <a:t>   Utvärdering av arbete med hälsofrämjande områden– för personal</a:t>
            </a:r>
          </a:p>
        </p:txBody>
      </p:sp>
    </p:spTree>
    <p:extLst>
      <p:ext uri="{BB962C8B-B14F-4D97-AF65-F5344CB8AC3E}">
        <p14:creationId xmlns:p14="http://schemas.microsoft.com/office/powerpoint/2010/main" val="1672012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4" r:id="rId10"/>
  </p:sldLayoutIdLst>
  <p:txStyles>
    <p:titleStyle>
      <a:lvl1pPr algn="l" defTabSz="914400" rtl="0" eaLnBrk="1" latinLnBrk="0" hangingPunct="1">
        <a:lnSpc>
          <a:spcPct val="90000"/>
        </a:lnSpc>
        <a:spcBef>
          <a:spcPct val="0"/>
        </a:spcBef>
        <a:buNone/>
        <a:defRPr sz="4400" b="0" i="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967897"/>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59" r:id="rId3"/>
    <p:sldLayoutId id="2147483660" r:id="rId4"/>
    <p:sldLayoutId id="2147483661"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1F13A41C-E568-E145-793E-750176E124A2}"/>
              </a:ext>
            </a:extLst>
          </p:cNvPr>
          <p:cNvSpPr>
            <a:spLocks noGrp="1"/>
          </p:cNvSpPr>
          <p:nvPr>
            <p:ph type="ctrTitle" idx="4294967295"/>
          </p:nvPr>
        </p:nvSpPr>
        <p:spPr>
          <a:xfrm>
            <a:off x="914400" y="2885660"/>
            <a:ext cx="5181600" cy="1033462"/>
          </a:xfrm>
          <a:prstGeom prst="rect">
            <a:avLst/>
          </a:prstGeom>
        </p:spPr>
        <p:txBody>
          <a:bodyPr vert="horz" lIns="91440" tIns="45720" rIns="91440" bIns="45720" rtlCol="0" anchor="t">
            <a:normAutofit/>
          </a:bodyPr>
          <a:lstStyle/>
          <a:p>
            <a:pPr algn="l"/>
            <a:r>
              <a:rPr lang="en-US" sz="4000" b="1" kern="1200" dirty="0">
                <a:solidFill>
                  <a:schemeClr val="tx2"/>
                </a:solidFill>
                <a:latin typeface="Georgia" panose="02040502050405020303" pitchFamily="18" charset="0"/>
                <a:cs typeface="Times New Roman" panose="02020603050405020304" pitchFamily="18" charset="0"/>
              </a:rPr>
              <a:t>Hälsoparlamentet</a:t>
            </a:r>
            <a:endParaRPr lang="en-US" sz="4000" b="1" kern="1200" dirty="0">
              <a:solidFill>
                <a:schemeClr val="tx2"/>
              </a:solidFill>
              <a:latin typeface="Georgia" panose="02040502050405020303" pitchFamily="18" charset="0"/>
            </a:endParaRPr>
          </a:p>
        </p:txBody>
      </p:sp>
      <p:sp>
        <p:nvSpPr>
          <p:cNvPr id="11" name="textruta 10">
            <a:extLst>
              <a:ext uri="{FF2B5EF4-FFF2-40B4-BE49-F238E27FC236}">
                <a16:creationId xmlns:a16="http://schemas.microsoft.com/office/drawing/2014/main" id="{35950007-92B3-9271-5A91-A89A5E49F1C7}"/>
              </a:ext>
            </a:extLst>
          </p:cNvPr>
          <p:cNvSpPr txBox="1"/>
          <p:nvPr/>
        </p:nvSpPr>
        <p:spPr>
          <a:xfrm>
            <a:off x="914400" y="3919122"/>
            <a:ext cx="4772618" cy="769441"/>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v-SE" sz="1200" dirty="0">
                <a:solidFill>
                  <a:schemeClr val="accent3"/>
                </a:solidFill>
                <a:effectLst/>
                <a:ea typeface="Calibri" panose="020F0502020204030204" pitchFamily="34" charset="0"/>
                <a:cs typeface="Times New Roman" panose="02020603050405020304" pitchFamily="18" charset="0"/>
              </a:rPr>
              <a:t>Genomgång av enkätsvar – för elever</a:t>
            </a:r>
            <a:endParaRPr lang="sv-SE" sz="1200" dirty="0">
              <a:solidFill>
                <a:schemeClr val="accent3"/>
              </a:solidFill>
              <a:ea typeface="Calibri" panose="020F0502020204030204" pitchFamily="34" charset="0"/>
              <a:cs typeface="Times New Roman" panose="02020603050405020304"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200" b="0" u="none" strike="noStrike" kern="1200" cap="none" spc="0" normalizeH="0" baseline="0" noProof="0" dirty="0">
                <a:ln>
                  <a:noFill/>
                </a:ln>
                <a:solidFill>
                  <a:schemeClr val="accent3"/>
                </a:solidFill>
                <a:effectLst/>
                <a:uLnTx/>
                <a:uFillTx/>
                <a:ea typeface="Calibri" panose="020F0502020204030204" pitchFamily="34" charset="0"/>
                <a:cs typeface="Times New Roman" panose="02020603050405020304" pitchFamily="18" charset="0"/>
              </a:rPr>
              <a:t>Presentation </a:t>
            </a:r>
            <a:r>
              <a:rPr lang="sv-SE" sz="1200" dirty="0">
                <a:solidFill>
                  <a:schemeClr val="accent3"/>
                </a:solidFill>
                <a:ea typeface="Calibri" panose="020F0502020204030204" pitchFamily="34" charset="0"/>
                <a:cs typeface="Times New Roman" panose="02020603050405020304" pitchFamily="18" charset="0"/>
              </a:rPr>
              <a:t>5</a:t>
            </a:r>
            <a:endParaRPr kumimoji="0" lang="sv-SE" sz="1200" b="0" u="none" strike="noStrike" kern="1200" cap="none" spc="0" normalizeH="0" baseline="0" noProof="0" dirty="0">
              <a:ln>
                <a:noFill/>
              </a:ln>
              <a:solidFill>
                <a:schemeClr val="accent3"/>
              </a:solidFill>
              <a:effectLst/>
              <a:uLnTx/>
              <a:uFillTx/>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schemeClr val="tx2"/>
              </a:solidFill>
              <a:effectLst/>
              <a:uLnTx/>
              <a:uFillTx/>
              <a:ea typeface="+mn-ea"/>
              <a:cs typeface="Times New Roman" panose="02020603050405020304" pitchFamily="18" charset="0"/>
            </a:endParaRPr>
          </a:p>
        </p:txBody>
      </p:sp>
      <p:cxnSp>
        <p:nvCxnSpPr>
          <p:cNvPr id="13" name="Rak 12">
            <a:extLst>
              <a:ext uri="{FF2B5EF4-FFF2-40B4-BE49-F238E27FC236}">
                <a16:creationId xmlns:a16="http://schemas.microsoft.com/office/drawing/2014/main" id="{592CDBEF-4F39-D1DF-0388-02DC0505CD99}"/>
              </a:ext>
            </a:extLst>
          </p:cNvPr>
          <p:cNvCxnSpPr>
            <a:cxnSpLocks/>
          </p:cNvCxnSpPr>
          <p:nvPr/>
        </p:nvCxnSpPr>
        <p:spPr>
          <a:xfrm>
            <a:off x="629588" y="-891963"/>
            <a:ext cx="4636930" cy="0"/>
          </a:xfrm>
          <a:prstGeom prst="line">
            <a:avLst/>
          </a:prstGeom>
        </p:spPr>
        <p:style>
          <a:lnRef idx="3">
            <a:schemeClr val="accent3"/>
          </a:lnRef>
          <a:fillRef idx="0">
            <a:schemeClr val="accent3"/>
          </a:fillRef>
          <a:effectRef idx="2">
            <a:schemeClr val="accent3"/>
          </a:effectRef>
          <a:fontRef idx="minor">
            <a:schemeClr val="tx1"/>
          </a:fontRef>
        </p:style>
      </p:cxnSp>
      <p:pic>
        <p:nvPicPr>
          <p:cNvPr id="19" name="Bildobjekt 18">
            <a:extLst>
              <a:ext uri="{FF2B5EF4-FFF2-40B4-BE49-F238E27FC236}">
                <a16:creationId xmlns:a16="http://schemas.microsoft.com/office/drawing/2014/main" id="{24BDC406-71F7-6DF9-7832-906CBAC1509A}"/>
              </a:ext>
            </a:extLst>
          </p:cNvPr>
          <p:cNvPicPr>
            <a:picLocks noChangeAspect="1"/>
          </p:cNvPicPr>
          <p:nvPr/>
        </p:nvPicPr>
        <p:blipFill>
          <a:blip r:embed="rId3"/>
          <a:stretch>
            <a:fillRect/>
          </a:stretch>
        </p:blipFill>
        <p:spPr>
          <a:xfrm>
            <a:off x="944381" y="5757473"/>
            <a:ext cx="1424066" cy="564998"/>
          </a:xfrm>
          <a:prstGeom prst="rect">
            <a:avLst/>
          </a:prstGeom>
        </p:spPr>
      </p:pic>
      <p:pic>
        <p:nvPicPr>
          <p:cNvPr id="23" name="Bildobjekt 22">
            <a:extLst>
              <a:ext uri="{FF2B5EF4-FFF2-40B4-BE49-F238E27FC236}">
                <a16:creationId xmlns:a16="http://schemas.microsoft.com/office/drawing/2014/main" id="{C9C97324-8287-E452-6A00-71FB6B4BA9CF}"/>
              </a:ext>
            </a:extLst>
          </p:cNvPr>
          <p:cNvPicPr>
            <a:picLocks noChangeAspect="1"/>
          </p:cNvPicPr>
          <p:nvPr/>
        </p:nvPicPr>
        <p:blipFill>
          <a:blip r:embed="rId4"/>
          <a:stretch>
            <a:fillRect/>
          </a:stretch>
        </p:blipFill>
        <p:spPr>
          <a:xfrm>
            <a:off x="2773181" y="5810013"/>
            <a:ext cx="1902131" cy="459918"/>
          </a:xfrm>
          <a:prstGeom prst="rect">
            <a:avLst/>
          </a:prstGeom>
        </p:spPr>
      </p:pic>
    </p:spTree>
    <p:extLst>
      <p:ext uri="{BB962C8B-B14F-4D97-AF65-F5344CB8AC3E}">
        <p14:creationId xmlns:p14="http://schemas.microsoft.com/office/powerpoint/2010/main" val="1886285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98000"/>
          </a:schemeClr>
        </a:solidFill>
        <a:effectLst/>
      </p:bgPr>
    </p:bg>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DC12B968-66F5-7BC5-DAC2-E1A4EA163BFA}"/>
              </a:ext>
            </a:extLst>
          </p:cNvPr>
          <p:cNvSpPr>
            <a:spLocks noGrp="1"/>
          </p:cNvSpPr>
          <p:nvPr>
            <p:ph type="body" sz="half" idx="2"/>
          </p:nvPr>
        </p:nvSpPr>
        <p:spPr>
          <a:xfrm>
            <a:off x="1588065" y="621661"/>
            <a:ext cx="8171207" cy="3532699"/>
          </a:xfrm>
        </p:spPr>
        <p:txBody>
          <a:bodyPr/>
          <a:lstStyle/>
          <a:p>
            <a:pPr>
              <a:lnSpc>
                <a:spcPct val="100000"/>
              </a:lnSpc>
              <a:spcBef>
                <a:spcPts val="0"/>
              </a:spcBef>
              <a:buClr>
                <a:schemeClr val="dk1"/>
              </a:buClr>
              <a:buSzPts val="1100"/>
            </a:pPr>
            <a:r>
              <a:rPr lang="sv-SE" sz="3200" b="1" dirty="0">
                <a:effectLst/>
                <a:latin typeface="Times New Roman" panose="02020603050405020304" pitchFamily="18" charset="0"/>
                <a:ea typeface="Calibri" panose="020F0502020204030204" pitchFamily="34" charset="0"/>
                <a:cs typeface="Times New Roman" panose="02020603050405020304" pitchFamily="18" charset="0"/>
              </a:rPr>
              <a:t>Hur ser det ut på vår skola?</a:t>
            </a:r>
            <a:endParaRPr lang="sv-SE" sz="3200" dirty="0">
              <a:latin typeface="Georgia" panose="02040502050405020303" pitchFamily="18" charset="0"/>
              <a:ea typeface="+mn-lt"/>
              <a:cs typeface="Times New Roman" panose="02020603050405020304" pitchFamily="18" charset="0"/>
            </a:endParaRPr>
          </a:p>
        </p:txBody>
      </p:sp>
      <p:sp>
        <p:nvSpPr>
          <p:cNvPr id="2" name="Rektangel 1">
            <a:extLst>
              <a:ext uri="{FF2B5EF4-FFF2-40B4-BE49-F238E27FC236}">
                <a16:creationId xmlns:a16="http://schemas.microsoft.com/office/drawing/2014/main" id="{3D09656A-A1A1-6116-C6D5-21317092E454}"/>
              </a:ext>
            </a:extLst>
          </p:cNvPr>
          <p:cNvSpPr/>
          <p:nvPr/>
        </p:nvSpPr>
        <p:spPr>
          <a:xfrm>
            <a:off x="111760" y="5694008"/>
            <a:ext cx="6384175" cy="9642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FABA98E1-EC3D-EBE7-13ED-037AF1E3A4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0" y="5709920"/>
            <a:ext cx="1035731" cy="1035731"/>
          </a:xfrm>
          <a:prstGeom prst="rect">
            <a:avLst/>
          </a:prstGeom>
        </p:spPr>
      </p:pic>
      <p:sp>
        <p:nvSpPr>
          <p:cNvPr id="10" name="textruta 9">
            <a:extLst>
              <a:ext uri="{FF2B5EF4-FFF2-40B4-BE49-F238E27FC236}">
                <a16:creationId xmlns:a16="http://schemas.microsoft.com/office/drawing/2014/main" id="{ADE87FCA-F16E-65BB-D6EB-C687BD876A96}"/>
              </a:ext>
            </a:extLst>
          </p:cNvPr>
          <p:cNvSpPr txBox="1"/>
          <p:nvPr/>
        </p:nvSpPr>
        <p:spPr>
          <a:xfrm>
            <a:off x="-908165" y="6468652"/>
            <a:ext cx="6097384" cy="461665"/>
          </a:xfrm>
          <a:prstGeom prst="rect">
            <a:avLst/>
          </a:prstGeom>
          <a:noFill/>
        </p:spPr>
        <p:txBody>
          <a:bodyPr wrap="square">
            <a:spAutoFit/>
          </a:bodyPr>
          <a:lstStyle/>
          <a:p>
            <a:pPr algn="r"/>
            <a:r>
              <a:rPr lang="sv-SE" sz="1200" b="1" dirty="0">
                <a:solidFill>
                  <a:srgbClr val="0B4737"/>
                </a:solidFill>
                <a:effectLst/>
                <a:ea typeface="Calibri" panose="020F0502020204030204" pitchFamily="34" charset="0"/>
                <a:cs typeface="Calibri" panose="020F0502020204030204" pitchFamily="34" charset="0"/>
              </a:rPr>
              <a:t>Hälsoparla</a:t>
            </a:r>
            <a:r>
              <a:rPr lang="sv-SE" sz="1200" b="1" dirty="0">
                <a:solidFill>
                  <a:srgbClr val="0B4737"/>
                </a:solidFill>
                <a:ea typeface="Calibri" panose="020F0502020204030204" pitchFamily="34" charset="0"/>
                <a:cs typeface="Calibri" panose="020F0502020204030204" pitchFamily="34" charset="0"/>
              </a:rPr>
              <a:t>mentet </a:t>
            </a:r>
            <a:r>
              <a:rPr lang="sv-SE" sz="1200" dirty="0">
                <a:solidFill>
                  <a:schemeClr val="accent3"/>
                </a:solidFill>
                <a:effectLst/>
                <a:ea typeface="Calibri" panose="020F0502020204030204" pitchFamily="34" charset="0"/>
                <a:cs typeface="Times New Roman" panose="02020603050405020304" pitchFamily="18" charset="0"/>
              </a:rPr>
              <a:t>Genomgång av enkätsvar – för elever</a:t>
            </a:r>
            <a:endParaRPr lang="sv-SE" sz="1200" dirty="0">
              <a:solidFill>
                <a:schemeClr val="accent3"/>
              </a:solidFill>
              <a:ea typeface="Calibri" panose="020F0502020204030204" pitchFamily="34" charset="0"/>
              <a:cs typeface="Times New Roman" panose="02020603050405020304" pitchFamily="18" charset="0"/>
            </a:endParaRPr>
          </a:p>
          <a:p>
            <a:pPr algn="r"/>
            <a:endParaRPr kumimoji="0" lang="sv-SE" sz="1200" b="0" u="none" strike="noStrike" kern="1200" cap="none" spc="0" normalizeH="0" baseline="0" noProof="0" dirty="0">
              <a:ln>
                <a:noFill/>
              </a:ln>
              <a:solidFill>
                <a:schemeClr val="accent3"/>
              </a:solidFill>
              <a:effectLst/>
              <a:uLnTx/>
              <a:uFillTx/>
              <a:ea typeface="Calibri" panose="020F0502020204030204" pitchFamily="34" charset="0"/>
              <a:cs typeface="Times New Roman" panose="02020603050405020304" pitchFamily="18" charset="0"/>
            </a:endParaRPr>
          </a:p>
        </p:txBody>
      </p:sp>
      <p:sp>
        <p:nvSpPr>
          <p:cNvPr id="9" name="textruta 8">
            <a:extLst>
              <a:ext uri="{FF2B5EF4-FFF2-40B4-BE49-F238E27FC236}">
                <a16:creationId xmlns:a16="http://schemas.microsoft.com/office/drawing/2014/main" id="{BE82C16B-888A-E41D-A69C-6BC965C756B1}"/>
              </a:ext>
            </a:extLst>
          </p:cNvPr>
          <p:cNvSpPr txBox="1"/>
          <p:nvPr/>
        </p:nvSpPr>
        <p:spPr>
          <a:xfrm>
            <a:off x="1762299" y="1782395"/>
            <a:ext cx="6550428" cy="3277820"/>
          </a:xfrm>
          <a:prstGeom prst="rect">
            <a:avLst/>
          </a:prstGeom>
          <a:noFill/>
        </p:spPr>
        <p:txBody>
          <a:bodyPr wrap="square">
            <a:spAutoFit/>
          </a:bodyPr>
          <a:lstStyle/>
          <a:p>
            <a:pPr marL="0" indent="0">
              <a:buClr>
                <a:schemeClr val="dk1"/>
              </a:buClr>
              <a:buSzPts val="1100"/>
              <a:buNone/>
            </a:pPr>
            <a:r>
              <a:rPr lang="sv-SE" sz="1600" b="1" dirty="0">
                <a:solidFill>
                  <a:schemeClr val="tx2"/>
                </a:solidFill>
                <a:ea typeface="+mn-lt"/>
                <a:cs typeface="Times New Roman" panose="02020603050405020304" pitchFamily="18" charset="0"/>
              </a:rPr>
              <a:t>Exempel</a:t>
            </a:r>
          </a:p>
          <a:p>
            <a:pPr marL="0" indent="0">
              <a:buClr>
                <a:schemeClr val="dk1"/>
              </a:buClr>
              <a:buSzPts val="1100"/>
              <a:buNone/>
            </a:pPr>
            <a:endParaRPr lang="sv-SE" sz="1600" b="1" dirty="0">
              <a:solidFill>
                <a:schemeClr val="tx2"/>
              </a:solidFill>
              <a:ea typeface="+mn-lt"/>
              <a:cs typeface="Times New Roman" panose="02020603050405020304" pitchFamily="18" charset="0"/>
            </a:endParaRPr>
          </a:p>
          <a:p>
            <a:pPr marL="0" indent="0">
              <a:spcAft>
                <a:spcPts val="600"/>
              </a:spcAft>
              <a:buClr>
                <a:schemeClr val="dk1"/>
              </a:buClr>
              <a:buSzPts val="1100"/>
              <a:buNone/>
            </a:pPr>
            <a:r>
              <a:rPr lang="sv-SE" sz="1600" b="1" dirty="0">
                <a:solidFill>
                  <a:schemeClr val="tx2"/>
                </a:solidFill>
                <a:ea typeface="+mn-lt"/>
                <a:cs typeface="Times New Roman" panose="02020603050405020304" pitchFamily="18" charset="0"/>
              </a:rPr>
              <a:t>Jag är nöjd med min psykiska hälsa</a:t>
            </a:r>
            <a:endParaRPr lang="sv-SE" sz="1600" dirty="0">
              <a:solidFill>
                <a:schemeClr val="tx2"/>
              </a:solidFill>
              <a:ea typeface="+mn-lt"/>
              <a:cs typeface="Times New Roman" panose="02020603050405020304" pitchFamily="18" charset="0"/>
            </a:endParaRPr>
          </a:p>
          <a:p>
            <a:pPr marL="285750" indent="-28575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91% är nöjda (helt och hållet samt delvis)</a:t>
            </a:r>
            <a:endParaRPr lang="en-US" sz="1600" dirty="0">
              <a:solidFill>
                <a:schemeClr val="tx2"/>
              </a:solidFill>
              <a:ea typeface="+mn-lt"/>
              <a:cs typeface="Times New Roman" panose="02020603050405020304" pitchFamily="18" charset="0"/>
            </a:endParaRPr>
          </a:p>
          <a:p>
            <a:pPr marL="285750" indent="-285750">
              <a:buClr>
                <a:schemeClr val="dk1"/>
              </a:buClr>
              <a:buSzPts val="1100"/>
              <a:buFont typeface="Arial"/>
              <a:buChar char="•"/>
            </a:pPr>
            <a:endParaRPr lang="sv-SE" sz="1600" dirty="0">
              <a:solidFill>
                <a:schemeClr val="tx2"/>
              </a:solidFill>
              <a:ea typeface="+mn-lt"/>
              <a:cs typeface="Times New Roman" panose="02020603050405020304" pitchFamily="18" charset="0"/>
            </a:endParaRPr>
          </a:p>
          <a:p>
            <a:pPr marL="0" indent="0">
              <a:spcAft>
                <a:spcPts val="600"/>
              </a:spcAft>
              <a:buClr>
                <a:schemeClr val="dk1"/>
              </a:buClr>
              <a:buSzPts val="1100"/>
              <a:buNone/>
            </a:pPr>
            <a:r>
              <a:rPr lang="sv-SE" sz="1600" b="1" dirty="0">
                <a:solidFill>
                  <a:schemeClr val="tx2"/>
                </a:solidFill>
                <a:ea typeface="+mn-lt"/>
                <a:cs typeface="Times New Roman" panose="02020603050405020304" pitchFamily="18" charset="0"/>
              </a:rPr>
              <a:t>Jag är nöjd med min fysiska hälsa</a:t>
            </a:r>
            <a:endParaRPr lang="en-US" sz="1600" dirty="0">
              <a:solidFill>
                <a:schemeClr val="tx2"/>
              </a:solidFill>
              <a:ea typeface="+mn-lt"/>
              <a:cs typeface="Times New Roman" panose="02020603050405020304" pitchFamily="18" charset="0"/>
            </a:endParaRPr>
          </a:p>
          <a:p>
            <a:pPr marL="285750" indent="-28575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80% är nöjda (helt och hållet samt delvis)</a:t>
            </a:r>
            <a:endParaRPr lang="en-US" sz="1600" dirty="0">
              <a:solidFill>
                <a:schemeClr val="tx2"/>
              </a:solidFill>
              <a:ea typeface="+mn-lt"/>
              <a:cs typeface="Times New Roman" panose="02020603050405020304" pitchFamily="18" charset="0"/>
            </a:endParaRPr>
          </a:p>
          <a:p>
            <a:pPr marL="285750" indent="-285750">
              <a:buClr>
                <a:schemeClr val="dk1"/>
              </a:buClr>
              <a:buSzPts val="1100"/>
              <a:buFont typeface="Arial"/>
              <a:buChar char="•"/>
            </a:pPr>
            <a:endParaRPr lang="sv-SE" sz="1600" dirty="0">
              <a:solidFill>
                <a:schemeClr val="tx2"/>
              </a:solidFill>
              <a:ea typeface="+mn-lt"/>
              <a:cs typeface="Times New Roman" panose="02020603050405020304" pitchFamily="18" charset="0"/>
            </a:endParaRPr>
          </a:p>
          <a:p>
            <a:pPr marL="0" indent="0">
              <a:spcAft>
                <a:spcPts val="600"/>
              </a:spcAft>
              <a:buClr>
                <a:schemeClr val="dk1"/>
              </a:buClr>
              <a:buSzPts val="1100"/>
              <a:buNone/>
            </a:pPr>
            <a:r>
              <a:rPr lang="sv-SE" sz="1600" b="1" dirty="0">
                <a:solidFill>
                  <a:schemeClr val="tx2"/>
                </a:solidFill>
                <a:ea typeface="+mn-lt"/>
                <a:cs typeface="Times New Roman" panose="02020603050405020304" pitchFamily="18" charset="0"/>
              </a:rPr>
              <a:t>Jag vet vad som skulle få mig att må bättre i skolan</a:t>
            </a:r>
            <a:endParaRPr lang="en-US" sz="1600" dirty="0">
              <a:solidFill>
                <a:schemeClr val="tx2"/>
              </a:solidFill>
              <a:ea typeface="+mn-lt"/>
              <a:cs typeface="Times New Roman" panose="02020603050405020304" pitchFamily="18" charset="0"/>
            </a:endParaRPr>
          </a:p>
          <a:p>
            <a:pPr marL="285750" indent="-28575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Stämmer helt och hållet – 33% </a:t>
            </a:r>
            <a:endParaRPr lang="en-US" sz="1600" dirty="0">
              <a:solidFill>
                <a:schemeClr val="tx2"/>
              </a:solidFill>
              <a:ea typeface="+mn-lt"/>
              <a:cs typeface="Times New Roman" panose="02020603050405020304" pitchFamily="18" charset="0"/>
            </a:endParaRPr>
          </a:p>
          <a:p>
            <a:pPr marL="285750" indent="-28575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Stämmer delvis – 55%</a:t>
            </a:r>
            <a:endParaRPr lang="en-US" sz="1600" dirty="0">
              <a:solidFill>
                <a:schemeClr val="tx2"/>
              </a:solidFill>
              <a:ea typeface="+mn-lt"/>
              <a:cs typeface="Times New Roman" panose="02020603050405020304" pitchFamily="18" charset="0"/>
            </a:endParaRPr>
          </a:p>
          <a:p>
            <a:pPr marL="285750" indent="-28575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Stämmer inte alls – 12%</a:t>
            </a:r>
          </a:p>
        </p:txBody>
      </p:sp>
      <p:pic>
        <p:nvPicPr>
          <p:cNvPr id="11" name="Platshållare för innehåll 3" descr="Checklista">
            <a:extLst>
              <a:ext uri="{FF2B5EF4-FFF2-40B4-BE49-F238E27FC236}">
                <a16:creationId xmlns:a16="http://schemas.microsoft.com/office/drawing/2014/main" id="{32B4948D-3B03-1337-8025-DA89C862DE4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77827" y="1782395"/>
            <a:ext cx="2362889" cy="2362889"/>
          </a:xfrm>
          <a:prstGeom prst="rect">
            <a:avLst/>
          </a:prstGeom>
        </p:spPr>
      </p:pic>
    </p:spTree>
    <p:extLst>
      <p:ext uri="{BB962C8B-B14F-4D97-AF65-F5344CB8AC3E}">
        <p14:creationId xmlns:p14="http://schemas.microsoft.com/office/powerpoint/2010/main" val="17147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EE1DD0DC-3C77-3683-1E69-1922123C2A7A}"/>
              </a:ext>
            </a:extLst>
          </p:cNvPr>
          <p:cNvSpPr/>
          <p:nvPr/>
        </p:nvSpPr>
        <p:spPr>
          <a:xfrm>
            <a:off x="0" y="5976851"/>
            <a:ext cx="5660967" cy="6733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80EB426D-0B2B-769B-7F16-B3127156C0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0" y="5709920"/>
            <a:ext cx="1035731" cy="1035731"/>
          </a:xfrm>
          <a:prstGeom prst="rect">
            <a:avLst/>
          </a:prstGeom>
        </p:spPr>
      </p:pic>
      <p:sp>
        <p:nvSpPr>
          <p:cNvPr id="13" name="textruta 12">
            <a:extLst>
              <a:ext uri="{FF2B5EF4-FFF2-40B4-BE49-F238E27FC236}">
                <a16:creationId xmlns:a16="http://schemas.microsoft.com/office/drawing/2014/main" id="{DE1A02F6-264B-0249-DFAF-6946522403B0}"/>
              </a:ext>
            </a:extLst>
          </p:cNvPr>
          <p:cNvSpPr txBox="1"/>
          <p:nvPr/>
        </p:nvSpPr>
        <p:spPr>
          <a:xfrm>
            <a:off x="-812125" y="6396335"/>
            <a:ext cx="6096000" cy="646331"/>
          </a:xfrm>
          <a:prstGeom prst="rect">
            <a:avLst/>
          </a:prstGeom>
          <a:noFill/>
        </p:spPr>
        <p:txBody>
          <a:bodyPr wrap="square">
            <a:spAutoFit/>
          </a:bodyPr>
          <a:lstStyle/>
          <a:p>
            <a:pPr algn="r"/>
            <a:r>
              <a:rPr lang="sv-SE" sz="1200" b="1" dirty="0">
                <a:solidFill>
                  <a:srgbClr val="0B4737"/>
                </a:solidFill>
                <a:effectLst/>
                <a:latin typeface="Calibri" panose="020F0502020204030204" pitchFamily="34" charset="0"/>
                <a:ea typeface="Calibri" panose="020F0502020204030204" pitchFamily="34" charset="0"/>
                <a:cs typeface="Calibri" panose="020F0502020204030204" pitchFamily="34" charset="0"/>
              </a:rPr>
              <a:t>Hälsoparla</a:t>
            </a:r>
            <a:r>
              <a:rPr lang="sv-SE" sz="1200" b="1" dirty="0">
                <a:solidFill>
                  <a:srgbClr val="0B4737"/>
                </a:solidFill>
                <a:latin typeface="Calibri" panose="020F0502020204030204" pitchFamily="34" charset="0"/>
                <a:ea typeface="Calibri" panose="020F0502020204030204" pitchFamily="34" charset="0"/>
                <a:cs typeface="Calibri" panose="020F0502020204030204" pitchFamily="34" charset="0"/>
              </a:rPr>
              <a:t>mentet </a:t>
            </a:r>
            <a:r>
              <a:rPr lang="sv-SE" sz="1200" dirty="0">
                <a:solidFill>
                  <a:schemeClr val="accent3"/>
                </a:solidFill>
                <a:effectLst/>
                <a:ea typeface="Calibri" panose="020F0502020204030204" pitchFamily="34" charset="0"/>
                <a:cs typeface="Times New Roman" panose="02020603050405020304" pitchFamily="18" charset="0"/>
              </a:rPr>
              <a:t>Genomgång av enkätsvar – för elever</a:t>
            </a:r>
            <a:endParaRPr lang="sv-SE" sz="1200" dirty="0">
              <a:solidFill>
                <a:schemeClr val="accent3"/>
              </a:solidFill>
              <a:ea typeface="Calibri" panose="020F0502020204030204" pitchFamily="34" charset="0"/>
              <a:cs typeface="Times New Roman" panose="02020603050405020304" pitchFamily="18" charset="0"/>
            </a:endParaRPr>
          </a:p>
          <a:p>
            <a:pPr algn="r"/>
            <a:endParaRPr kumimoji="0" lang="sv-SE" sz="1200" b="0" u="none" strike="noStrike" kern="1200" cap="none" spc="0" normalizeH="0" baseline="0" noProof="0" dirty="0">
              <a:ln>
                <a:noFill/>
              </a:ln>
              <a:solidFill>
                <a:schemeClr val="accent3"/>
              </a:solidFill>
              <a:effectLst/>
              <a:uLnTx/>
              <a:uFillTx/>
              <a:ea typeface="Calibri" panose="020F0502020204030204" pitchFamily="34" charset="0"/>
              <a:cs typeface="Times New Roman" panose="02020603050405020304" pitchFamily="18" charset="0"/>
            </a:endParaRPr>
          </a:p>
          <a:p>
            <a:pPr algn="r"/>
            <a:endParaRPr lang="sv-SE" sz="1200" dirty="0">
              <a:solidFill>
                <a:srgbClr val="0B4737"/>
              </a:solidFill>
              <a:latin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48452582-D7B2-842D-6A90-6E3249C4055F}"/>
              </a:ext>
            </a:extLst>
          </p:cNvPr>
          <p:cNvSpPr txBox="1"/>
          <p:nvPr/>
        </p:nvSpPr>
        <p:spPr>
          <a:xfrm>
            <a:off x="1926243" y="1251863"/>
            <a:ext cx="6502400" cy="3200876"/>
          </a:xfrm>
          <a:prstGeom prst="rect">
            <a:avLst/>
          </a:prstGeom>
          <a:noFill/>
        </p:spPr>
        <p:txBody>
          <a:bodyPr wrap="square">
            <a:spAutoFit/>
          </a:bodyPr>
          <a:lstStyle/>
          <a:p>
            <a:pPr marL="0" indent="0">
              <a:spcAft>
                <a:spcPts val="600"/>
              </a:spcAft>
              <a:buClr>
                <a:schemeClr val="dk1"/>
              </a:buClr>
              <a:buSzPts val="1100"/>
              <a:buNone/>
            </a:pPr>
            <a:r>
              <a:rPr lang="sv-SE" sz="1600" b="1" dirty="0">
                <a:solidFill>
                  <a:schemeClr val="tx2"/>
                </a:solidFill>
                <a:ea typeface="+mn-lt"/>
                <a:cs typeface="Times New Roman" panose="02020603050405020304" pitchFamily="18" charset="0"/>
              </a:rPr>
              <a:t>I vår klass arbetar vi aktivt med klassrådet för att påverka i frågor som är viktiga för oss</a:t>
            </a:r>
          </a:p>
          <a:p>
            <a:pPr marL="457200" indent="-45720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28% vet inte </a:t>
            </a:r>
          </a:p>
          <a:p>
            <a:pPr marL="457200" indent="-45720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57% stämmer delvis </a:t>
            </a:r>
          </a:p>
          <a:p>
            <a:pPr marL="457200" indent="-45720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12% stämmer helt och hållet</a:t>
            </a:r>
          </a:p>
          <a:p>
            <a:pPr marL="457200" indent="-45720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3% stämmer inte alls </a:t>
            </a:r>
            <a:endParaRPr lang="en-US" sz="1600" dirty="0">
              <a:solidFill>
                <a:schemeClr val="tx2"/>
              </a:solidFill>
              <a:ea typeface="+mn-lt"/>
              <a:cs typeface="Times New Roman" panose="02020603050405020304" pitchFamily="18" charset="0"/>
            </a:endParaRPr>
          </a:p>
          <a:p>
            <a:pPr>
              <a:buClr>
                <a:schemeClr val="dk1"/>
              </a:buClr>
              <a:buSzPts val="1100"/>
            </a:pPr>
            <a:endParaRPr lang="sv-SE" sz="1600" dirty="0">
              <a:solidFill>
                <a:schemeClr val="tx2"/>
              </a:solidFill>
              <a:ea typeface="+mn-lt"/>
              <a:cs typeface="Times New Roman" panose="02020603050405020304" pitchFamily="18" charset="0"/>
            </a:endParaRPr>
          </a:p>
          <a:p>
            <a:pPr marL="0" indent="0">
              <a:spcAft>
                <a:spcPts val="600"/>
              </a:spcAft>
              <a:buClr>
                <a:schemeClr val="dk1"/>
              </a:buClr>
              <a:buSzPts val="1100"/>
              <a:buNone/>
            </a:pPr>
            <a:r>
              <a:rPr lang="sv-SE" sz="1600" b="1" dirty="0">
                <a:solidFill>
                  <a:schemeClr val="tx2"/>
                </a:solidFill>
                <a:ea typeface="+mn-lt"/>
                <a:cs typeface="Times New Roman" panose="02020603050405020304" pitchFamily="18" charset="0"/>
              </a:rPr>
              <a:t>Jag är idag delaktig i arbetet med att stärka min och andras hälsa samt välmående i klassen och i skolan</a:t>
            </a:r>
          </a:p>
          <a:p>
            <a:pPr marL="457200" indent="-45720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32% stämmer helt och hållet</a:t>
            </a:r>
          </a:p>
          <a:p>
            <a:pPr marL="285750" indent="-28575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    59% stämmer delvis </a:t>
            </a:r>
          </a:p>
          <a:p>
            <a:pPr marL="457200" indent="-457200">
              <a:buClr>
                <a:schemeClr val="dk1"/>
              </a:buClr>
              <a:buSzPts val="1100"/>
              <a:buFont typeface="Courier New" panose="02070309020205020404" pitchFamily="49" charset="0"/>
              <a:buChar char="o"/>
            </a:pPr>
            <a:r>
              <a:rPr lang="sv-SE" sz="1600" dirty="0">
                <a:solidFill>
                  <a:schemeClr val="tx2"/>
                </a:solidFill>
                <a:ea typeface="+mn-lt"/>
                <a:cs typeface="Times New Roman" panose="02020603050405020304" pitchFamily="18" charset="0"/>
              </a:rPr>
              <a:t>9% stämmer inte alls</a:t>
            </a:r>
          </a:p>
        </p:txBody>
      </p:sp>
      <p:pic>
        <p:nvPicPr>
          <p:cNvPr id="11" name="Platshållare för innehåll 3" descr="Checklista">
            <a:extLst>
              <a:ext uri="{FF2B5EF4-FFF2-40B4-BE49-F238E27FC236}">
                <a16:creationId xmlns:a16="http://schemas.microsoft.com/office/drawing/2014/main" id="{4633312C-9F06-8F31-9B9A-512E9170EE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77827" y="1782395"/>
            <a:ext cx="2362889" cy="2362889"/>
          </a:xfrm>
          <a:prstGeom prst="rect">
            <a:avLst/>
          </a:prstGeom>
        </p:spPr>
      </p:pic>
    </p:spTree>
    <p:extLst>
      <p:ext uri="{BB962C8B-B14F-4D97-AF65-F5344CB8AC3E}">
        <p14:creationId xmlns:p14="http://schemas.microsoft.com/office/powerpoint/2010/main" val="206663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63CBAC55-0112-F8DD-A3CB-6912C1267F8B}"/>
              </a:ext>
            </a:extLst>
          </p:cNvPr>
          <p:cNvSpPr txBox="1"/>
          <p:nvPr/>
        </p:nvSpPr>
        <p:spPr>
          <a:xfrm>
            <a:off x="1422193" y="1756861"/>
            <a:ext cx="6097384" cy="2954655"/>
          </a:xfrm>
          <a:prstGeom prst="rect">
            <a:avLst/>
          </a:prstGeom>
          <a:noFill/>
        </p:spPr>
        <p:txBody>
          <a:bodyPr wrap="square">
            <a:spAutoFit/>
          </a:bodyPr>
          <a:lstStyle/>
          <a:p>
            <a:pPr>
              <a:lnSpc>
                <a:spcPct val="100000"/>
              </a:lnSpc>
            </a:pPr>
            <a:r>
              <a:rPr lang="sv-SE" sz="3200" b="1" dirty="0">
                <a:solidFill>
                  <a:schemeClr val="tx2"/>
                </a:solidFill>
                <a:effectLst/>
                <a:latin typeface="Georgia" panose="02040502050405020303" pitchFamily="18" charset="0"/>
                <a:ea typeface="Calibri" panose="020F0502020204030204" pitchFamily="34" charset="0"/>
                <a:cs typeface="Times New Roman" panose="02020603050405020304" pitchFamily="18" charset="0"/>
              </a:rPr>
              <a:t>Vad visar resultaten?</a:t>
            </a:r>
          </a:p>
          <a:p>
            <a:pPr>
              <a:lnSpc>
                <a:spcPct val="100000"/>
              </a:lnSpc>
            </a:pPr>
            <a:r>
              <a:rPr lang="sv-SE" sz="3200" dirty="0">
                <a:solidFill>
                  <a:schemeClr val="tx2"/>
                </a:solidFill>
                <a:effectLst/>
                <a:latin typeface="Georgia" panose="02040502050405020303" pitchFamily="18" charset="0"/>
                <a:ea typeface="Calibri" panose="020F0502020204030204" pitchFamily="34" charset="0"/>
                <a:cs typeface="Times New Roman" panose="02020603050405020304" pitchFamily="18" charset="0"/>
              </a:rPr>
              <a:t> </a:t>
            </a:r>
          </a:p>
          <a:p>
            <a:pPr marL="285750" indent="-285750">
              <a:lnSpc>
                <a:spcPct val="100000"/>
              </a:lnSpc>
              <a:spcAft>
                <a:spcPts val="600"/>
              </a:spcAft>
              <a:buFont typeface="Courier New" panose="02070309020205020404" pitchFamily="49" charset="0"/>
              <a:buChar char="o"/>
            </a:pPr>
            <a:r>
              <a:rPr lang="sv-SE" sz="1600" dirty="0">
                <a:solidFill>
                  <a:schemeClr val="tx2"/>
                </a:solidFill>
                <a:effectLst/>
                <a:ea typeface="Calibri" panose="020F0502020204030204" pitchFamily="34" charset="0"/>
                <a:cs typeface="Times New Roman" panose="02020603050405020304" pitchFamily="18" charset="0"/>
              </a:rPr>
              <a:t>Är det något resultat som är oväntat?</a:t>
            </a:r>
          </a:p>
          <a:p>
            <a:pPr marL="285750" lvl="0" indent="-285750">
              <a:spcAft>
                <a:spcPts val="600"/>
              </a:spcAft>
              <a:buFont typeface="Courier New" panose="02070309020205020404" pitchFamily="49" charset="0"/>
              <a:buChar char="o"/>
            </a:pPr>
            <a:r>
              <a:rPr lang="sv-SE" sz="1600" dirty="0">
                <a:solidFill>
                  <a:schemeClr val="tx2"/>
                </a:solidFill>
                <a:effectLst/>
                <a:ea typeface="Calibri" panose="020F0502020204030204" pitchFamily="34" charset="0"/>
                <a:cs typeface="Times New Roman" panose="02020603050405020304" pitchFamily="18" charset="0"/>
              </a:rPr>
              <a:t>Hur kändes det att genomföra enkätundersökningen?</a:t>
            </a:r>
          </a:p>
          <a:p>
            <a:pPr marL="285750" lvl="0" indent="-285750">
              <a:buFont typeface="Courier New" panose="02070309020205020404" pitchFamily="49" charset="0"/>
              <a:buChar char="o"/>
            </a:pPr>
            <a:r>
              <a:rPr lang="sv-SE" sz="1600" dirty="0">
                <a:solidFill>
                  <a:schemeClr val="tx2"/>
                </a:solidFill>
                <a:effectLst/>
                <a:ea typeface="Calibri" panose="020F0502020204030204" pitchFamily="34" charset="0"/>
                <a:cs typeface="Times New Roman" panose="02020603050405020304" pitchFamily="18" charset="0"/>
              </a:rPr>
              <a:t>Finns det något hälsofrämjande område som ni skulle vilja lägga mer tid på? Vilken typ av arbete skulle ni vilja göra då?</a:t>
            </a:r>
          </a:p>
          <a:p>
            <a:pPr>
              <a:lnSpc>
                <a:spcPct val="100000"/>
              </a:lnSpc>
            </a:pPr>
            <a:endParaRPr lang="sv-SE" sz="1600" dirty="0">
              <a:solidFill>
                <a:schemeClr val="tx2"/>
              </a:solidFill>
              <a:effectLst/>
              <a:ea typeface="Calibri" panose="020F0502020204030204" pitchFamily="34" charset="0"/>
              <a:cs typeface="Times New Roman" panose="02020603050405020304" pitchFamily="18" charset="0"/>
            </a:endParaRPr>
          </a:p>
          <a:p>
            <a:pPr>
              <a:lnSpc>
                <a:spcPct val="100000"/>
              </a:lnSpc>
            </a:pPr>
            <a:r>
              <a:rPr lang="sv-SE" sz="1600" dirty="0">
                <a:solidFill>
                  <a:schemeClr val="tx2"/>
                </a:solidFill>
                <a:ea typeface="Calibri" panose="020F0502020204030204" pitchFamily="34" charset="0"/>
                <a:cs typeface="Times New Roman" panose="02020603050405020304" pitchFamily="18" charset="0"/>
              </a:rPr>
              <a:t>Diskutera i mindre grupper och lyft sedan diskussionen i hela klassen.</a:t>
            </a:r>
            <a:endParaRPr lang="sv-SE" sz="1600" dirty="0">
              <a:solidFill>
                <a:schemeClr val="tx2"/>
              </a:solidFill>
              <a:effectLst/>
              <a:ea typeface="Calibri" panose="020F0502020204030204" pitchFamily="34" charset="0"/>
              <a:cs typeface="Times New Roman" panose="02020603050405020304" pitchFamily="18" charset="0"/>
            </a:endParaRPr>
          </a:p>
          <a:p>
            <a:pPr marL="0" indent="0">
              <a:spcAft>
                <a:spcPts val="800"/>
              </a:spcAft>
              <a:buNone/>
            </a:pPr>
            <a:endParaRPr lang="sv-SE" sz="1600" dirty="0">
              <a:solidFill>
                <a:schemeClr val="accent3"/>
              </a:solidFill>
              <a:effectLst/>
              <a:ea typeface="Calibri" panose="020F0502020204030204" pitchFamily="34" charset="0"/>
              <a:cs typeface="Times New Roman" panose="02020603050405020304" pitchFamily="18" charset="0"/>
            </a:endParaRPr>
          </a:p>
        </p:txBody>
      </p:sp>
      <p:sp>
        <p:nvSpPr>
          <p:cNvPr id="3" name="Rektangel 2">
            <a:extLst>
              <a:ext uri="{FF2B5EF4-FFF2-40B4-BE49-F238E27FC236}">
                <a16:creationId xmlns:a16="http://schemas.microsoft.com/office/drawing/2014/main" id="{984E8F4D-BCA5-F3EB-D25A-5C1C07494E67}"/>
              </a:ext>
            </a:extLst>
          </p:cNvPr>
          <p:cNvSpPr/>
          <p:nvPr/>
        </p:nvSpPr>
        <p:spPr>
          <a:xfrm>
            <a:off x="152400" y="5872480"/>
            <a:ext cx="5496560" cy="833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DEA327E7-FBB2-8803-9A78-DC637091D6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0" y="5709920"/>
            <a:ext cx="1035731" cy="1035731"/>
          </a:xfrm>
          <a:prstGeom prst="rect">
            <a:avLst/>
          </a:prstGeom>
        </p:spPr>
      </p:pic>
      <p:sp>
        <p:nvSpPr>
          <p:cNvPr id="13" name="textruta 12">
            <a:extLst>
              <a:ext uri="{FF2B5EF4-FFF2-40B4-BE49-F238E27FC236}">
                <a16:creationId xmlns:a16="http://schemas.microsoft.com/office/drawing/2014/main" id="{735E0369-A515-9785-3C57-D411CF97FB1C}"/>
              </a:ext>
            </a:extLst>
          </p:cNvPr>
          <p:cNvSpPr txBox="1"/>
          <p:nvPr/>
        </p:nvSpPr>
        <p:spPr>
          <a:xfrm>
            <a:off x="-894080" y="6427539"/>
            <a:ext cx="6096000" cy="276999"/>
          </a:xfrm>
          <a:prstGeom prst="rect">
            <a:avLst/>
          </a:prstGeom>
          <a:noFill/>
        </p:spPr>
        <p:txBody>
          <a:bodyPr wrap="square">
            <a:spAutoFit/>
          </a:bodyPr>
          <a:lstStyle/>
          <a:p>
            <a:pPr algn="r"/>
            <a:r>
              <a:rPr lang="sv-SE" sz="1200" b="1" dirty="0">
                <a:solidFill>
                  <a:srgbClr val="0B4737"/>
                </a:solidFill>
                <a:effectLst/>
                <a:latin typeface="Calibri" panose="020F0502020204030204" pitchFamily="34" charset="0"/>
                <a:ea typeface="Calibri" panose="020F0502020204030204" pitchFamily="34" charset="0"/>
                <a:cs typeface="Calibri" panose="020F0502020204030204" pitchFamily="34" charset="0"/>
              </a:rPr>
              <a:t>Hälsoparla</a:t>
            </a:r>
            <a:r>
              <a:rPr lang="sv-SE" sz="1200" b="1" dirty="0">
                <a:solidFill>
                  <a:srgbClr val="0B4737"/>
                </a:solidFill>
                <a:latin typeface="Calibri" panose="020F0502020204030204" pitchFamily="34" charset="0"/>
                <a:ea typeface="Calibri" panose="020F0502020204030204" pitchFamily="34" charset="0"/>
                <a:cs typeface="Calibri" panose="020F0502020204030204" pitchFamily="34" charset="0"/>
              </a:rPr>
              <a:t>mentet </a:t>
            </a:r>
            <a:r>
              <a:rPr lang="sv-SE" sz="1200" dirty="0">
                <a:solidFill>
                  <a:schemeClr val="accent3"/>
                </a:solidFill>
                <a:effectLst/>
                <a:ea typeface="Calibri" panose="020F0502020204030204" pitchFamily="34" charset="0"/>
                <a:cs typeface="Times New Roman" panose="02020603050405020304" pitchFamily="18" charset="0"/>
              </a:rPr>
              <a:t>Genomgång av enkätsvar – för elever</a:t>
            </a:r>
            <a:endParaRPr kumimoji="0" lang="sv-SE" sz="1200" b="0" u="none" strike="noStrike" kern="1200" cap="none" spc="0" normalizeH="0" baseline="0" noProof="0" dirty="0">
              <a:ln>
                <a:noFill/>
              </a:ln>
              <a:solidFill>
                <a:schemeClr val="accent3"/>
              </a:solidFill>
              <a:effectLst/>
              <a:uLnTx/>
              <a:uFillTx/>
              <a:ea typeface="Calibri" panose="020F0502020204030204" pitchFamily="34" charset="0"/>
              <a:cs typeface="Times New Roman" panose="02020603050405020304" pitchFamily="18" charset="0"/>
            </a:endParaRPr>
          </a:p>
        </p:txBody>
      </p:sp>
      <p:pic>
        <p:nvPicPr>
          <p:cNvPr id="7" name="Bildobjekt 6">
            <a:extLst>
              <a:ext uri="{FF2B5EF4-FFF2-40B4-BE49-F238E27FC236}">
                <a16:creationId xmlns:a16="http://schemas.microsoft.com/office/drawing/2014/main" id="{93D6A1C4-8223-F2F7-AEAB-4EDCB3112F3C}"/>
              </a:ext>
            </a:extLst>
          </p:cNvPr>
          <p:cNvPicPr>
            <a:picLocks noChangeAspect="1"/>
          </p:cNvPicPr>
          <p:nvPr/>
        </p:nvPicPr>
        <p:blipFill>
          <a:blip r:embed="rId5"/>
          <a:stretch>
            <a:fillRect/>
          </a:stretch>
        </p:blipFill>
        <p:spPr>
          <a:xfrm>
            <a:off x="7804726" y="1538185"/>
            <a:ext cx="3392009" cy="3392009"/>
          </a:xfrm>
          <a:prstGeom prst="rect">
            <a:avLst/>
          </a:prstGeom>
        </p:spPr>
      </p:pic>
    </p:spTree>
    <p:extLst>
      <p:ext uri="{BB962C8B-B14F-4D97-AF65-F5344CB8AC3E}">
        <p14:creationId xmlns:p14="http://schemas.microsoft.com/office/powerpoint/2010/main" val="326472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9D1EA426-D038-E36F-4B64-D75EF1EE2613}"/>
              </a:ext>
            </a:extLst>
          </p:cNvPr>
          <p:cNvSpPr txBox="1"/>
          <p:nvPr/>
        </p:nvSpPr>
        <p:spPr>
          <a:xfrm>
            <a:off x="1097295" y="1468648"/>
            <a:ext cx="6096000" cy="2322431"/>
          </a:xfrm>
          <a:prstGeom prst="rect">
            <a:avLst/>
          </a:prstGeom>
          <a:noFill/>
        </p:spPr>
        <p:txBody>
          <a:bodyPr wrap="square">
            <a:spAutoFit/>
          </a:bodyPr>
          <a:lstStyle/>
          <a:p>
            <a:pPr marL="0" indent="0">
              <a:lnSpc>
                <a:spcPct val="110000"/>
              </a:lnSpc>
              <a:buNone/>
            </a:pPr>
            <a:r>
              <a:rPr lang="sv-SE" sz="3200" b="1" dirty="0">
                <a:solidFill>
                  <a:schemeClr val="tx2"/>
                </a:solidFill>
                <a:effectLst/>
                <a:latin typeface="Georgia" panose="02040502050405020303" pitchFamily="18" charset="0"/>
                <a:ea typeface="Calibri" panose="020F0502020204030204" pitchFamily="34" charset="0"/>
                <a:cs typeface="Times New Roman" panose="02020603050405020304" pitchFamily="18" charset="0"/>
              </a:rPr>
              <a:t>Reflektion i Trygghetsboken</a:t>
            </a:r>
            <a:endParaRPr lang="sv-SE" sz="3200" dirty="0">
              <a:solidFill>
                <a:schemeClr val="tx2"/>
              </a:solidFill>
              <a:effectLst/>
              <a:latin typeface="Georgia" panose="02040502050405020303" pitchFamily="18" charset="0"/>
              <a:ea typeface="Calibri" panose="020F0502020204030204" pitchFamily="34" charset="0"/>
              <a:cs typeface="Times New Roman" panose="02020603050405020304" pitchFamily="18" charset="0"/>
            </a:endParaRPr>
          </a:p>
          <a:p>
            <a:pPr marL="0" indent="0">
              <a:lnSpc>
                <a:spcPct val="110000"/>
              </a:lnSpc>
              <a:buNone/>
            </a:pPr>
            <a:r>
              <a:rPr lang="sv-SE"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sv-SE" sz="1600" b="1" dirty="0">
                <a:solidFill>
                  <a:schemeClr val="tx2"/>
                </a:solidFill>
                <a:effectLst/>
                <a:ea typeface="Calibri" panose="020F0502020204030204" pitchFamily="34" charset="0"/>
                <a:cs typeface="Times New Roman" panose="02020603050405020304" pitchFamily="18" charset="0"/>
              </a:rPr>
              <a:t>Eleverna tar fram sina T</a:t>
            </a:r>
            <a:r>
              <a:rPr lang="sv-SE" sz="1600" b="1" dirty="0">
                <a:solidFill>
                  <a:schemeClr val="tx2"/>
                </a:solidFill>
                <a:ea typeface="Calibri" panose="020F0502020204030204" pitchFamily="34" charset="0"/>
                <a:cs typeface="Times New Roman" panose="02020603050405020304" pitchFamily="18" charset="0"/>
              </a:rPr>
              <a:t>rygghetsböcker, </a:t>
            </a:r>
            <a:r>
              <a:rPr lang="sv-SE" sz="1600" b="1" dirty="0">
                <a:solidFill>
                  <a:schemeClr val="tx2"/>
                </a:solidFill>
                <a:effectLst/>
                <a:ea typeface="Calibri" panose="020F0502020204030204" pitchFamily="34" charset="0"/>
                <a:cs typeface="Times New Roman" panose="02020603050405020304" pitchFamily="18" charset="0"/>
              </a:rPr>
              <a:t>avsluta följande meningar:</a:t>
            </a:r>
          </a:p>
          <a:p>
            <a:pPr marL="0" indent="0">
              <a:lnSpc>
                <a:spcPct val="110000"/>
              </a:lnSpc>
              <a:buNone/>
            </a:pPr>
            <a:endParaRPr lang="sv-SE" sz="1600" dirty="0">
              <a:solidFill>
                <a:schemeClr val="tx2"/>
              </a:solidFill>
              <a:effectLst/>
              <a:ea typeface="Calibri" panose="020F0502020204030204" pitchFamily="34" charset="0"/>
              <a:cs typeface="Times New Roman" panose="02020603050405020304" pitchFamily="18" charset="0"/>
            </a:endParaRPr>
          </a:p>
          <a:p>
            <a:pPr marL="0" indent="0">
              <a:lnSpc>
                <a:spcPct val="110000"/>
              </a:lnSpc>
              <a:buNone/>
            </a:pPr>
            <a:endParaRPr lang="sv-SE" sz="1600" dirty="0">
              <a:solidFill>
                <a:schemeClr val="tx2"/>
              </a:solidFill>
              <a:effectLst/>
              <a:ea typeface="Calibri" panose="020F0502020204030204" pitchFamily="34" charset="0"/>
              <a:cs typeface="Times New Roman" panose="02020603050405020304" pitchFamily="18" charset="0"/>
            </a:endParaRPr>
          </a:p>
          <a:p>
            <a:pPr marL="342900" lvl="0" indent="-342900">
              <a:lnSpc>
                <a:spcPct val="110000"/>
              </a:lnSpc>
              <a:spcAft>
                <a:spcPts val="600"/>
              </a:spcAft>
              <a:buFont typeface="Courier New" panose="02070309020205020404" pitchFamily="49" charset="0"/>
              <a:buChar char="o"/>
            </a:pPr>
            <a:r>
              <a:rPr lang="sv-SE" sz="1600" dirty="0">
                <a:solidFill>
                  <a:schemeClr val="tx2"/>
                </a:solidFill>
                <a:effectLst/>
                <a:ea typeface="Calibri" panose="020F0502020204030204" pitchFamily="34" charset="0"/>
                <a:cs typeface="Times New Roman" panose="02020603050405020304" pitchFamily="18" charset="0"/>
              </a:rPr>
              <a:t>Nästa steg för att förbättra min egen hälsa är att… </a:t>
            </a:r>
          </a:p>
          <a:p>
            <a:pPr marL="342900" lvl="0" indent="-342900">
              <a:lnSpc>
                <a:spcPct val="110000"/>
              </a:lnSpc>
              <a:buFont typeface="Courier New" panose="02070309020205020404" pitchFamily="49" charset="0"/>
              <a:buChar char="o"/>
            </a:pPr>
            <a:r>
              <a:rPr lang="sv-SE" sz="1600" dirty="0">
                <a:solidFill>
                  <a:schemeClr val="tx2"/>
                </a:solidFill>
                <a:effectLst/>
                <a:ea typeface="Calibri" panose="020F0502020204030204" pitchFamily="34" charset="0"/>
                <a:cs typeface="Times New Roman" panose="02020603050405020304" pitchFamily="18" charset="0"/>
              </a:rPr>
              <a:t>En gemensam aktivitet jag skulle vilja göra i klassen är…</a:t>
            </a:r>
          </a:p>
        </p:txBody>
      </p:sp>
      <p:sp>
        <p:nvSpPr>
          <p:cNvPr id="3" name="Rektangel 2">
            <a:extLst>
              <a:ext uri="{FF2B5EF4-FFF2-40B4-BE49-F238E27FC236}">
                <a16:creationId xmlns:a16="http://schemas.microsoft.com/office/drawing/2014/main" id="{ECB88F8A-502E-9317-5FCD-2022D39EE0CC}"/>
              </a:ext>
            </a:extLst>
          </p:cNvPr>
          <p:cNvSpPr/>
          <p:nvPr/>
        </p:nvSpPr>
        <p:spPr>
          <a:xfrm>
            <a:off x="274320" y="5923280"/>
            <a:ext cx="5638800" cy="853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8941D2DD-32D2-658E-5BA5-B218BCC344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0" y="5709920"/>
            <a:ext cx="1035731" cy="1035731"/>
          </a:xfrm>
          <a:prstGeom prst="rect">
            <a:avLst/>
          </a:prstGeom>
        </p:spPr>
      </p:pic>
      <p:sp>
        <p:nvSpPr>
          <p:cNvPr id="13" name="textruta 12">
            <a:extLst>
              <a:ext uri="{FF2B5EF4-FFF2-40B4-BE49-F238E27FC236}">
                <a16:creationId xmlns:a16="http://schemas.microsoft.com/office/drawing/2014/main" id="{B60C15E4-8C47-642D-30EF-4640E9293B5C}"/>
              </a:ext>
            </a:extLst>
          </p:cNvPr>
          <p:cNvSpPr txBox="1"/>
          <p:nvPr/>
        </p:nvSpPr>
        <p:spPr>
          <a:xfrm>
            <a:off x="-721360" y="6415468"/>
            <a:ext cx="6096000" cy="276999"/>
          </a:xfrm>
          <a:prstGeom prst="rect">
            <a:avLst/>
          </a:prstGeom>
          <a:noFill/>
        </p:spPr>
        <p:txBody>
          <a:bodyPr wrap="square">
            <a:spAutoFit/>
          </a:bodyPr>
          <a:lstStyle/>
          <a:p>
            <a:pPr algn="r"/>
            <a:r>
              <a:rPr lang="sv-SE" sz="1200" b="1" dirty="0">
                <a:solidFill>
                  <a:srgbClr val="0B4737"/>
                </a:solidFill>
                <a:effectLst/>
                <a:latin typeface="Calibri" panose="020F0502020204030204" pitchFamily="34" charset="0"/>
                <a:ea typeface="Calibri" panose="020F0502020204030204" pitchFamily="34" charset="0"/>
                <a:cs typeface="Calibri" panose="020F0502020204030204" pitchFamily="34" charset="0"/>
              </a:rPr>
              <a:t>Hälsoparla</a:t>
            </a:r>
            <a:r>
              <a:rPr lang="sv-SE" sz="1200" b="1" dirty="0">
                <a:solidFill>
                  <a:srgbClr val="0B4737"/>
                </a:solidFill>
                <a:latin typeface="Calibri" panose="020F0502020204030204" pitchFamily="34" charset="0"/>
                <a:ea typeface="Calibri" panose="020F0502020204030204" pitchFamily="34" charset="0"/>
                <a:cs typeface="Calibri" panose="020F0502020204030204" pitchFamily="34" charset="0"/>
              </a:rPr>
              <a:t>mentet </a:t>
            </a:r>
            <a:r>
              <a:rPr lang="sv-SE" sz="1200" dirty="0">
                <a:solidFill>
                  <a:schemeClr val="accent3"/>
                </a:solidFill>
                <a:effectLst/>
                <a:ea typeface="Calibri" panose="020F0502020204030204" pitchFamily="34" charset="0"/>
                <a:cs typeface="Times New Roman" panose="02020603050405020304" pitchFamily="18" charset="0"/>
              </a:rPr>
              <a:t>Genomgång av enkätsvar – för elever</a:t>
            </a:r>
            <a:endParaRPr kumimoji="0" lang="sv-SE" sz="1200" b="0" u="none" strike="noStrike" kern="1200" cap="none" spc="0" normalizeH="0" baseline="0" noProof="0" dirty="0">
              <a:ln>
                <a:noFill/>
              </a:ln>
              <a:solidFill>
                <a:schemeClr val="accent3"/>
              </a:solidFill>
              <a:effectLst/>
              <a:uLnTx/>
              <a:uFillTx/>
              <a:ea typeface="Calibri" panose="020F0502020204030204" pitchFamily="34" charset="0"/>
              <a:cs typeface="Times New Roman" panose="02020603050405020304" pitchFamily="18" charset="0"/>
            </a:endParaRPr>
          </a:p>
        </p:txBody>
      </p:sp>
      <p:pic>
        <p:nvPicPr>
          <p:cNvPr id="4" name="Bildobjekt 3" descr="En bild som visar text, visitkort, skärmbild, vektorgrafik&#10;&#10;Automatiskt genererad beskrivning">
            <a:extLst>
              <a:ext uri="{FF2B5EF4-FFF2-40B4-BE49-F238E27FC236}">
                <a16:creationId xmlns:a16="http://schemas.microsoft.com/office/drawing/2014/main" id="{82EDBD47-4827-996B-78E1-88DC1682C63A}"/>
              </a:ext>
            </a:extLst>
          </p:cNvPr>
          <p:cNvPicPr>
            <a:picLocks noChangeAspect="1"/>
          </p:cNvPicPr>
          <p:nvPr/>
        </p:nvPicPr>
        <p:blipFill>
          <a:blip r:embed="rId5"/>
          <a:stretch>
            <a:fillRect/>
          </a:stretch>
        </p:blipFill>
        <p:spPr>
          <a:xfrm>
            <a:off x="7583282" y="956628"/>
            <a:ext cx="3511423" cy="4966652"/>
          </a:xfrm>
          <a:prstGeom prst="rect">
            <a:avLst/>
          </a:prstGeom>
        </p:spPr>
      </p:pic>
    </p:spTree>
    <p:extLst>
      <p:ext uri="{BB962C8B-B14F-4D97-AF65-F5344CB8AC3E}">
        <p14:creationId xmlns:p14="http://schemas.microsoft.com/office/powerpoint/2010/main" val="659125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753241"/>
      </p:ext>
    </p:extLst>
  </p:cSld>
  <p:clrMapOvr>
    <a:masterClrMapping/>
  </p:clrMapOvr>
</p:sld>
</file>

<file path=ppt/theme/theme1.xml><?xml version="1.0" encoding="utf-8"?>
<a:theme xmlns:a="http://schemas.openxmlformats.org/drawingml/2006/main" name="Office-tema">
  <a:themeElements>
    <a:clrScheme name="Föreningen Norden Hälsoparlamente">
      <a:dk1>
        <a:srgbClr val="000000"/>
      </a:dk1>
      <a:lt1>
        <a:srgbClr val="FFFFFF"/>
      </a:lt1>
      <a:dk2>
        <a:srgbClr val="0A4636"/>
      </a:dk2>
      <a:lt2>
        <a:srgbClr val="E9FCF6"/>
      </a:lt2>
      <a:accent1>
        <a:srgbClr val="E9FCF6"/>
      </a:accent1>
      <a:accent2>
        <a:srgbClr val="ABF5D9"/>
      </a:accent2>
      <a:accent3>
        <a:srgbClr val="0A4636"/>
      </a:accent3>
      <a:accent4>
        <a:srgbClr val="FF4118"/>
      </a:accent4>
      <a:accent5>
        <a:srgbClr val="E9FCF6"/>
      </a:accent5>
      <a:accent6>
        <a:srgbClr val="E9FCF6"/>
      </a:accent6>
      <a:hlink>
        <a:srgbClr val="FF4118"/>
      </a:hlink>
      <a:folHlink>
        <a:srgbClr val="FF411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elsida">
  <a:themeElements>
    <a:clrScheme name="Föreningen Norden Hälsoparlamente">
      <a:dk1>
        <a:srgbClr val="000000"/>
      </a:dk1>
      <a:lt1>
        <a:srgbClr val="FFFFFF"/>
      </a:lt1>
      <a:dk2>
        <a:srgbClr val="0A4636"/>
      </a:dk2>
      <a:lt2>
        <a:srgbClr val="E9FCF6"/>
      </a:lt2>
      <a:accent1>
        <a:srgbClr val="E9FCF6"/>
      </a:accent1>
      <a:accent2>
        <a:srgbClr val="ABF5D9"/>
      </a:accent2>
      <a:accent3>
        <a:srgbClr val="0A4636"/>
      </a:accent3>
      <a:accent4>
        <a:srgbClr val="FF4118"/>
      </a:accent4>
      <a:accent5>
        <a:srgbClr val="E9FCF6"/>
      </a:accent5>
      <a:accent6>
        <a:srgbClr val="E9FCF6"/>
      </a:accent6>
      <a:hlink>
        <a:srgbClr val="FF4118"/>
      </a:hlink>
      <a:folHlink>
        <a:srgbClr val="FF411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270b9ad-6c9e-4858-bc42-610f89b49122" xsi:nil="true"/>
    <lcf76f155ced4ddcb4097134ff3c332f xmlns="61beec5e-84bb-4962-85f1-cdf4d465e82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5F4E78B6E54A34D9549E71EEEEF75CA" ma:contentTypeVersion="14" ma:contentTypeDescription="Skapa ett nytt dokument." ma:contentTypeScope="" ma:versionID="4abbe2268eb2d4c845603889acb9f325">
  <xsd:schema xmlns:xsd="http://www.w3.org/2001/XMLSchema" xmlns:xs="http://www.w3.org/2001/XMLSchema" xmlns:p="http://schemas.microsoft.com/office/2006/metadata/properties" xmlns:ns2="61beec5e-84bb-4962-85f1-cdf4d465e824" xmlns:ns3="3270b9ad-6c9e-4858-bc42-610f89b49122" targetNamespace="http://schemas.microsoft.com/office/2006/metadata/properties" ma:root="true" ma:fieldsID="1ae806f28044229a330d608221440eb1" ns2:_="" ns3:_="">
    <xsd:import namespace="61beec5e-84bb-4962-85f1-cdf4d465e824"/>
    <xsd:import namespace="3270b9ad-6c9e-4858-bc42-610f89b4912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beec5e-84bb-4962-85f1-cdf4d465e8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4d44af9c-f3d3-49c8-aa01-2d79732107d0"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70b9ad-6c9e-4858-bc42-610f89b49122"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d914c6a-5c89-4949-82d1-eaecd1db6fd3}" ma:internalName="TaxCatchAll" ma:showField="CatchAllData" ma:web="3270b9ad-6c9e-4858-bc42-610f89b491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40AF7A-E8FC-42A9-94C5-F325174F3449}">
  <ds:schemaRefs>
    <ds:schemaRef ds:uri="http://schemas.microsoft.com/sharepoint/v3/contenttype/forms"/>
  </ds:schemaRefs>
</ds:datastoreItem>
</file>

<file path=customXml/itemProps2.xml><?xml version="1.0" encoding="utf-8"?>
<ds:datastoreItem xmlns:ds="http://schemas.openxmlformats.org/officeDocument/2006/customXml" ds:itemID="{77F4832E-3AF2-4085-B279-5358CA356A5E}">
  <ds:schemaRefs>
    <ds:schemaRef ds:uri="http://schemas.microsoft.com/office/2006/metadata/properties"/>
    <ds:schemaRef ds:uri="http://schemas.microsoft.com/office/infopath/2007/PartnerControls"/>
    <ds:schemaRef ds:uri="3270b9ad-6c9e-4858-bc42-610f89b49122"/>
    <ds:schemaRef ds:uri="61beec5e-84bb-4962-85f1-cdf4d465e824"/>
  </ds:schemaRefs>
</ds:datastoreItem>
</file>

<file path=customXml/itemProps3.xml><?xml version="1.0" encoding="utf-8"?>
<ds:datastoreItem xmlns:ds="http://schemas.openxmlformats.org/officeDocument/2006/customXml" ds:itemID="{132E8750-631F-47F3-B25E-44C80864BC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beec5e-84bb-4962-85f1-cdf4d465e824"/>
    <ds:schemaRef ds:uri="3270b9ad-6c9e-4858-bc42-610f89b491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800</TotalTime>
  <Words>567</Words>
  <Application>Microsoft Office PowerPoint</Application>
  <PresentationFormat>Bredbild</PresentationFormat>
  <Paragraphs>68</Paragraphs>
  <Slides>6</Slides>
  <Notes>5</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6</vt:i4>
      </vt:variant>
    </vt:vector>
  </HeadingPairs>
  <TitlesOfParts>
    <vt:vector size="13" baseType="lpstr">
      <vt:lpstr>Arial</vt:lpstr>
      <vt:lpstr>Calibri</vt:lpstr>
      <vt:lpstr>Courier New</vt:lpstr>
      <vt:lpstr>Georgia</vt:lpstr>
      <vt:lpstr>Times New Roman</vt:lpstr>
      <vt:lpstr>Office-tema</vt:lpstr>
      <vt:lpstr>Titelsida</vt:lpstr>
      <vt:lpstr>Hälsoparlamentet</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Emily Ranneby</dc:creator>
  <cp:lastModifiedBy>Anna Scaramellini</cp:lastModifiedBy>
  <cp:revision>20</cp:revision>
  <dcterms:created xsi:type="dcterms:W3CDTF">2022-05-02T09:04:20Z</dcterms:created>
  <dcterms:modified xsi:type="dcterms:W3CDTF">2022-07-06T07:02:23Z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0x01010025F4E78B6E54A34D9549E71EEEEF75CA</vt:lpwstr>
  </property>
</Properties>
</file>