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19"/>
  </p:notesMasterIdLst>
  <p:sldIdLst>
    <p:sldId id="256" r:id="rId3"/>
    <p:sldId id="279" r:id="rId4"/>
    <p:sldId id="268" r:id="rId5"/>
    <p:sldId id="280" r:id="rId6"/>
    <p:sldId id="281" r:id="rId7"/>
    <p:sldId id="282" r:id="rId8"/>
    <p:sldId id="260" r:id="rId9"/>
    <p:sldId id="270" r:id="rId10"/>
    <p:sldId id="264" r:id="rId11"/>
    <p:sldId id="271" r:id="rId12"/>
    <p:sldId id="272" r:id="rId13"/>
    <p:sldId id="273" r:id="rId14"/>
    <p:sldId id="274" r:id="rId15"/>
    <p:sldId id="275" r:id="rId16"/>
    <p:sldId id="277" r:id="rId17"/>
    <p:sldId id="25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8602" autoAdjust="0"/>
  </p:normalViewPr>
  <p:slideViewPr>
    <p:cSldViewPr snapToGrid="0" snapToObjects="1">
      <p:cViewPr varScale="1">
        <p:scale>
          <a:sx n="101" d="100"/>
          <a:sy n="101" d="100"/>
        </p:scale>
        <p:origin x="954" y="102"/>
      </p:cViewPr>
      <p:guideLst/>
    </p:cSldViewPr>
  </p:slideViewPr>
  <p:notesTextViewPr>
    <p:cViewPr>
      <p:scale>
        <a:sx n="1" d="1"/>
        <a:sy n="1" d="1"/>
      </p:scale>
      <p:origin x="0" y="-84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1780E-7C3E-4666-8FFC-11E345342950}" type="datetimeFigureOut">
              <a:rPr lang="sv-SE" smtClean="0"/>
              <a:t>2022-07-06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002EF-2CCC-4AE5-ABE9-243AA2000238}" type="slidenum">
              <a:rPr lang="sv-SE" smtClean="0"/>
              <a:t>‹#›</a:t>
            </a:fld>
            <a:endParaRPr lang="sv-SE"/>
          </a:p>
        </p:txBody>
      </p:sp>
    </p:spTree>
    <p:extLst>
      <p:ext uri="{BB962C8B-B14F-4D97-AF65-F5344CB8AC3E}">
        <p14:creationId xmlns:p14="http://schemas.microsoft.com/office/powerpoint/2010/main" val="23034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Ni ska arbeta med Aktivitetsplanen enligt alternativ 1. Arbetet kan genomföras under tre läsår, exempelvis årskurs 7–9 eller årskurs 1-3 på gymnasiet. Ni kommer att gå igenom samtliga 9 hälsofrämjande områden under denna period, tre områden per läsår. Ni väljer själva hur länge ni önskar stanna vid ett hälsofrämjande område. Om ni exempelvis vill fördjupa er mer om goda relationer har ni möjlighet att arbeta mer med detta och lägga kortare tid på annat. Följ beskrivningen i denna presentation, steg för steg, för att arbeta igenom aktivitetsplanen.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C0002EF-2CCC-4AE5-ABE9-243AA2000238}" type="slidenum">
              <a:rPr lang="sv-SE" smtClean="0"/>
              <a:t>1</a:t>
            </a:fld>
            <a:endParaRPr lang="sv-SE"/>
          </a:p>
        </p:txBody>
      </p:sp>
    </p:spTree>
    <p:extLst>
      <p:ext uri="{BB962C8B-B14F-4D97-AF65-F5344CB8AC3E}">
        <p14:creationId xmlns:p14="http://schemas.microsoft.com/office/powerpoint/2010/main" val="311399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När de olika grupperna har kommit fram till aktiviteter att genomföra ska de lyfta sina tankar och idéer på aktiviteter och genomförande i helklass.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Låt eleverna diskutera: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Ska aktiviteterna genomföras samtidigt eller efter varandra?</a:t>
            </a:r>
            <a:endParaRPr lang="sv-SE" sz="1800" dirty="0">
              <a:effectLst/>
              <a:latin typeface="Times New Roman" panose="02020603050405020304" pitchFamily="18" charset="0"/>
              <a:ea typeface="Times New Roman" panose="02020603050405020304" pitchFamily="18" charset="0"/>
            </a:endParaRPr>
          </a:p>
          <a:p>
            <a:pPr marL="457200">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Exempel: Om klassen bestämt sig för att skapa en gemensam klasschatt eller äta frukost tillsammans för att få bättre relationer, kan klassen samtidigt genomföra aktiviteter för att främja delaktighet.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Klassen ska gemensamt komma fram till:</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När ska aktiviteten påbörjas?</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Vem ska göra vad under arbetets gång?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När ska aktiviteten vara klar?</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kern="1200" dirty="0">
                <a:solidFill>
                  <a:srgbClr val="000000"/>
                </a:solidFill>
                <a:effectLst/>
                <a:latin typeface="Times New Roman" panose="02020603050405020304" pitchFamily="18" charset="0"/>
                <a:ea typeface="Calibri" panose="020F0502020204030204" pitchFamily="34" charset="0"/>
              </a:rPr>
              <a:t>Skriv upp elevernas tankar på tavlan, förslagsvis i en tidslinje. Mentor, klassens elevrådsrepresentant eller en utvald elev kan leda diskussionen. Glöm inte att fota av tavlan så att tidslinjen sparas!</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10</a:t>
            </a:fld>
            <a:endParaRPr lang="sv-SE"/>
          </a:p>
        </p:txBody>
      </p:sp>
    </p:spTree>
    <p:extLst>
      <p:ext uri="{BB962C8B-B14F-4D97-AF65-F5344CB8AC3E}">
        <p14:creationId xmlns:p14="http://schemas.microsoft.com/office/powerpoint/2010/main" val="901092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 ska eleverna fylla i </a:t>
            </a:r>
            <a:r>
              <a:rPr lang="sv-SE"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Måbra</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-planen, vilket är en mall för att genomföra Aktivitetsplanen.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Samtliga tre grupper, alltså de tre större grupper som arbetar med ett och samma hälsofrämjande område får sedan presentera vad de kommit fram till. Detta görs i helklass.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olika grupperna behöver vara beredda på att svara på frågor som eventuellt uppkommer från klasskamraterna.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Observera!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 skola kan genomföra samma aktiviteter i en hel årskurs, dock kräver detta planering via exempelvis elevråd och att skolans personal stämmer av med varandra. Annars kan det mesta av arbetet ske i enskilda klasser, men att skolan genomför ett antal gemensamma hälsofrämjande aktiviteter på temadagar, uppstarts- eller avslutningsdagar i början eller slutet av läsåret.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11</a:t>
            </a:fld>
            <a:endParaRPr lang="sv-SE"/>
          </a:p>
        </p:txBody>
      </p:sp>
    </p:spTree>
    <p:extLst>
      <p:ext uri="{BB962C8B-B14F-4D97-AF65-F5344CB8AC3E}">
        <p14:creationId xmlns:p14="http://schemas.microsoft.com/office/powerpoint/2010/main" val="268839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Nu är det dags att fylla i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Måbra</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-planen, vilket är en mall för genomförande av Aktivitetsplanen. Det är den elev som har rollen som sekreterare som antecknar.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Grupperna har diskuterat arbetsfördelningen och vet under vilken tidpunkt på läsåret som aktiviteten ska genomföras.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Obs!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Alla elever i gruppen behöver inte organisera aktiviteten, men de ska ha någon roll i arbetet. Samtliga elever i klassen deltar när aktiviteten genomförs.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12</a:t>
            </a:fld>
            <a:endParaRPr lang="sv-SE"/>
          </a:p>
        </p:txBody>
      </p:sp>
    </p:spTree>
    <p:extLst>
      <p:ext uri="{BB962C8B-B14F-4D97-AF65-F5344CB8AC3E}">
        <p14:creationId xmlns:p14="http://schemas.microsoft.com/office/powerpoint/2010/main" val="252250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Calibri" panose="020F0502020204030204" pitchFamily="34" charset="0"/>
              </a:rPr>
              <a:t>Förtydliga processen genom att fylla i följande steg. </a:t>
            </a:r>
            <a:endParaRPr lang="sv-S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Sätt upp mål</a:t>
            </a:r>
            <a:endParaRPr lang="sv-S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Sätt upp aktiviteter</a:t>
            </a:r>
            <a:endParaRPr lang="sv-S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Skapa en Aktivitetsplan, det vill säga - skriv ut vad som ska göras, när det ska ske, hur ni ska gå till väga och vem som gör vad.</a:t>
            </a:r>
            <a:endParaRPr lang="sv-SE" sz="1800"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Genomför Aktivitetsplanen.</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13</a:t>
            </a:fld>
            <a:endParaRPr lang="sv-SE"/>
          </a:p>
        </p:txBody>
      </p:sp>
    </p:spTree>
    <p:extLst>
      <p:ext uri="{BB962C8B-B14F-4D97-AF65-F5344CB8AC3E}">
        <p14:creationId xmlns:p14="http://schemas.microsoft.com/office/powerpoint/2010/main" val="394964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rgbClr val="000000"/>
                </a:solidFill>
                <a:effectLst/>
                <a:latin typeface="Times New Roman" panose="02020603050405020304" pitchFamily="18" charset="0"/>
                <a:ea typeface="Times New Roman" panose="02020603050405020304" pitchFamily="18" charset="0"/>
              </a:rPr>
              <a:t>Här ser ni förlag på upplägg för genomförande med tidsintervall under ett läsår, från augusti till juni för genomförande av arbetet. Upplägget passar både alternativ 1 och 2. </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14</a:t>
            </a:fld>
            <a:endParaRPr lang="sv-SE"/>
          </a:p>
        </p:txBody>
      </p:sp>
    </p:spTree>
    <p:extLst>
      <p:ext uri="{BB962C8B-B14F-4D97-AF65-F5344CB8AC3E}">
        <p14:creationId xmlns:p14="http://schemas.microsoft.com/office/powerpoint/2010/main" val="126625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solidFill>
                  <a:srgbClr val="000000"/>
                </a:solidFill>
                <a:effectLst/>
                <a:latin typeface="Times New Roman" panose="02020603050405020304" pitchFamily="18" charset="0"/>
                <a:ea typeface="Calibri" panose="020F0502020204030204" pitchFamily="34" charset="0"/>
              </a:rPr>
              <a:t>Vid avstämningsmöten i gruppen under terminen/läsåret behöver gruppen stämma av:</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Vilka </a:t>
            </a:r>
            <a:r>
              <a:rPr lang="sv-SE" sz="1800" kern="1200" dirty="0">
                <a:solidFill>
                  <a:srgbClr val="000000"/>
                </a:solidFill>
                <a:effectLst/>
                <a:latin typeface="Times New Roman" panose="02020603050405020304" pitchFamily="18" charset="0"/>
                <a:ea typeface="Calibri" panose="020F0502020204030204" pitchFamily="34" charset="0"/>
              </a:rPr>
              <a:t>uppgifter måste göras?</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Vem</a:t>
            </a:r>
            <a:r>
              <a:rPr lang="sv-SE" sz="1800" kern="1200" dirty="0">
                <a:solidFill>
                  <a:srgbClr val="000000"/>
                </a:solidFill>
                <a:effectLst/>
                <a:latin typeface="Times New Roman" panose="02020603050405020304" pitchFamily="18" charset="0"/>
                <a:ea typeface="Calibri" panose="020F0502020204030204" pitchFamily="34" charset="0"/>
              </a:rPr>
              <a:t> jobbar med uppgiften?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När</a:t>
            </a:r>
            <a:r>
              <a:rPr lang="sv-SE" sz="1800" kern="1200" dirty="0">
                <a:solidFill>
                  <a:srgbClr val="000000"/>
                </a:solidFill>
                <a:effectLst/>
                <a:latin typeface="Times New Roman" panose="02020603050405020304" pitchFamily="18" charset="0"/>
                <a:ea typeface="Calibri" panose="020F0502020204030204" pitchFamily="34" charset="0"/>
              </a:rPr>
              <a:t> ska uppgiften påbörjas?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När</a:t>
            </a:r>
            <a:r>
              <a:rPr lang="sv-SE" sz="1800" kern="1200" dirty="0">
                <a:solidFill>
                  <a:srgbClr val="000000"/>
                </a:solidFill>
                <a:effectLst/>
                <a:latin typeface="Times New Roman" panose="02020603050405020304" pitchFamily="18" charset="0"/>
                <a:ea typeface="Calibri" panose="020F0502020204030204" pitchFamily="34" charset="0"/>
              </a:rPr>
              <a:t> ska uppgiften vara klar?</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Hur</a:t>
            </a:r>
            <a:r>
              <a:rPr lang="sv-SE" sz="1800" kern="1200" dirty="0">
                <a:solidFill>
                  <a:srgbClr val="000000"/>
                </a:solidFill>
                <a:effectLst/>
                <a:latin typeface="Times New Roman" panose="02020603050405020304" pitchFamily="18" charset="0"/>
                <a:ea typeface="Calibri" panose="020F0502020204030204" pitchFamily="34" charset="0"/>
              </a:rPr>
              <a:t> långt har vi kommit?</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Hur</a:t>
            </a:r>
            <a:r>
              <a:rPr lang="sv-SE" sz="1800" kern="1200" dirty="0">
                <a:solidFill>
                  <a:srgbClr val="000000"/>
                </a:solidFill>
                <a:effectLst/>
                <a:latin typeface="Times New Roman" panose="02020603050405020304" pitchFamily="18" charset="0"/>
                <a:ea typeface="Calibri" panose="020F0502020204030204" pitchFamily="34" charset="0"/>
              </a:rPr>
              <a:t> ska vi arbeta vidare under terminen?</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Klassen </a:t>
            </a:r>
            <a:r>
              <a:rPr lang="sv-SE" sz="1800" kern="1200" dirty="0">
                <a:solidFill>
                  <a:srgbClr val="000000"/>
                </a:solidFill>
                <a:effectLst/>
                <a:latin typeface="Times New Roman" panose="02020603050405020304" pitchFamily="18" charset="0"/>
                <a:ea typeface="Calibri" panose="020F0502020204030204" pitchFamily="34" charset="0"/>
              </a:rPr>
              <a:t>arbetar vidare och genomför aktiviteterna under året.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Times New Roman" panose="02020603050405020304" pitchFamily="18" charset="0"/>
              </a:rPr>
              <a:t>Skolan. </a:t>
            </a:r>
            <a:r>
              <a:rPr lang="sv-SE" sz="1800" kern="1200" dirty="0">
                <a:solidFill>
                  <a:srgbClr val="000000"/>
                </a:solidFill>
                <a:effectLst/>
                <a:latin typeface="Times New Roman" panose="02020603050405020304" pitchFamily="18" charset="0"/>
                <a:ea typeface="Times New Roman" panose="02020603050405020304" pitchFamily="18" charset="0"/>
              </a:rPr>
              <a:t>Aktiviteter för skolan, tar klassrådsrepresentanten vidare till elevrådet.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tabLst>
                <a:tab pos="457200" algn="l"/>
              </a:tabLst>
            </a:pPr>
            <a:r>
              <a:rPr lang="sv-SE" sz="1800" b="1" kern="1200" dirty="0">
                <a:solidFill>
                  <a:srgbClr val="000000"/>
                </a:solidFill>
                <a:effectLst/>
                <a:latin typeface="Times New Roman" panose="02020603050405020304" pitchFamily="18" charset="0"/>
                <a:ea typeface="Calibri" panose="020F0502020204030204" pitchFamily="34" charset="0"/>
              </a:rPr>
              <a:t>Elevrådet </a:t>
            </a:r>
            <a:r>
              <a:rPr lang="sv-SE" sz="1800" kern="1200" dirty="0">
                <a:solidFill>
                  <a:srgbClr val="000000"/>
                </a:solidFill>
                <a:effectLst/>
                <a:latin typeface="Times New Roman" panose="02020603050405020304" pitchFamily="18" charset="0"/>
                <a:ea typeface="Calibri" panose="020F0502020204030204" pitchFamily="34" charset="0"/>
              </a:rPr>
              <a:t>beslutar om aktiviteter för skolan och tar tillsammans med rektor fram planer som genomförs och följs upp under året. </a:t>
            </a:r>
            <a:endParaRPr lang="sv-SE" sz="1800" dirty="0">
              <a:effectLst/>
              <a:latin typeface="Times New Roman" panose="02020603050405020304" pitchFamily="18" charset="0"/>
              <a:ea typeface="Times New Roman" panose="02020603050405020304" pitchFamily="18" charset="0"/>
            </a:endParaRPr>
          </a:p>
          <a:p>
            <a:r>
              <a:rPr lang="sv-SE" sz="1800" i="1" kern="1200" dirty="0">
                <a:solidFill>
                  <a:srgbClr val="000000"/>
                </a:solidFill>
                <a:effectLst/>
                <a:latin typeface="Times New Roman" panose="02020603050405020304" pitchFamily="18" charset="0"/>
                <a:ea typeface="Calibri" panose="020F0502020204030204" pitchFamily="34" charset="0"/>
              </a:rPr>
              <a:t> </a:t>
            </a:r>
            <a:endParaRPr lang="sv-SE" sz="1800" dirty="0">
              <a:effectLst/>
              <a:latin typeface="Times New Roman" panose="02020603050405020304" pitchFamily="18" charset="0"/>
              <a:ea typeface="Times New Roman" panose="02020603050405020304" pitchFamily="18" charset="0"/>
            </a:endParaRPr>
          </a:p>
          <a:p>
            <a:r>
              <a:rPr lang="sv-SE" sz="1800" i="1" kern="1200" dirty="0" err="1">
                <a:solidFill>
                  <a:srgbClr val="000000"/>
                </a:solidFill>
                <a:effectLst/>
                <a:latin typeface="Times New Roman" panose="02020603050405020304" pitchFamily="18" charset="0"/>
                <a:ea typeface="Calibri" panose="020F0502020204030204" pitchFamily="34" charset="0"/>
              </a:rPr>
              <a:t>Måbra</a:t>
            </a:r>
            <a:r>
              <a:rPr lang="sv-SE" sz="1800" i="1" kern="1200">
                <a:solidFill>
                  <a:srgbClr val="000000"/>
                </a:solidFill>
                <a:effectLst/>
                <a:latin typeface="Times New Roman" panose="02020603050405020304" pitchFamily="18" charset="0"/>
                <a:ea typeface="Calibri" panose="020F0502020204030204" pitchFamily="34" charset="0"/>
              </a:rPr>
              <a:t>-planen är gruppens styrdokument.</a:t>
            </a:r>
            <a:endParaRPr lang="sv-SE" sz="1800">
              <a:effectLst/>
              <a:latin typeface="Times New Roman" panose="02020603050405020304" pitchFamily="18" charset="0"/>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EC0002EF-2CCC-4AE5-ABE9-243AA2000238}" type="slidenum">
              <a:rPr lang="sv-SE" smtClean="0"/>
              <a:t>15</a:t>
            </a:fld>
            <a:endParaRPr lang="sv-SE"/>
          </a:p>
        </p:txBody>
      </p:sp>
    </p:spTree>
    <p:extLst>
      <p:ext uri="{BB962C8B-B14F-4D97-AF65-F5344CB8AC3E}">
        <p14:creationId xmlns:p14="http://schemas.microsoft.com/office/powerpoint/2010/main" val="383481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Beroende på om ni är inne på första, andra eller tredje läsåret kommer ni att använda olika sidor i presentationen.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År 1. Har fokus på de hälsofrämjande områdena</a:t>
            </a:r>
            <a:r>
              <a:rPr lang="sv-S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Delaktighet, Goda relationer och Värderingar och regler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År 2. Har fokus på Psykisk hälsa, Fysisk hälsa och </a:t>
            </a:r>
            <a:r>
              <a:rPr lang="sv-SE" sz="1800" dirty="0" err="1">
                <a:effectLst/>
                <a:latin typeface="Times New Roman" panose="02020603050405020304" pitchFamily="18" charset="0"/>
                <a:ea typeface="Times New Roman" panose="02020603050405020304" pitchFamily="18" charset="0"/>
                <a:cs typeface="Times New Roman" panose="02020603050405020304" pitchFamily="18" charset="0"/>
              </a:rPr>
              <a:t>Studiero</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År 3. Har fokus på Miljö, Elevhälsa, Hanterbar och meningsfull undervisning</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2</a:t>
            </a:fld>
            <a:endParaRPr lang="sv-SE"/>
          </a:p>
        </p:txBody>
      </p:sp>
    </p:spTree>
    <p:extLst>
      <p:ext uri="{BB962C8B-B14F-4D97-AF65-F5344CB8AC3E}">
        <p14:creationId xmlns:p14="http://schemas.microsoft.com/office/powerpoint/2010/main" val="38566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200" dirty="0">
                <a:effectLst/>
                <a:latin typeface="Times New Roman" panose="02020603050405020304" pitchFamily="18" charset="0"/>
                <a:ea typeface="Calibri" panose="020F0502020204030204" pitchFamily="34" charset="0"/>
                <a:cs typeface="Times New Roman" panose="02020603050405020304" pitchFamily="18" charset="0"/>
              </a:rPr>
              <a:t>Klassen har tidigare röstat fram aktiviteter som de önskar genomföra till de olika hälsofrämjande områdena.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latin typeface="Times New Roman" panose="02020603050405020304" pitchFamily="18" charset="0"/>
                <a:ea typeface="Calibri" panose="020F0502020204030204" pitchFamily="34" charset="0"/>
                <a:cs typeface="Times New Roman" panose="02020603050405020304" pitchFamily="18" charset="0"/>
              </a:rPr>
              <a:t>Dela in klassen i tre grupper, försök att få en jämn fördelning i antalet elever mellan de tre grupperna, i en klass med 30 elever blir en jämn fördelning 10 elever per grupp. Det går dock att göra arbetet även om grupperna är olika stora.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200" dirty="0">
                <a:effectLst/>
                <a:latin typeface="Times New Roman" panose="02020603050405020304" pitchFamily="18" charset="0"/>
                <a:ea typeface="Calibri" panose="020F0502020204030204" pitchFamily="34" charset="0"/>
                <a:cs typeface="Times New Roman" panose="02020603050405020304" pitchFamily="18" charset="0"/>
              </a:rPr>
              <a:t>Grupperna får varsitt hälsofrämjande område att fördjupa sin inom. Om ni genomför år 1 får grupperna varsitt hälsofrämjande område som tillhör just detta år, alltså </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Delaktighet, Goda relationer eller Värderingar och regler. Vid gruppindelningen kan eleverna ha fått önska att de vill ansvara mer för ett av områdena, exempelvis delaktighet, alternativt så lottas eleverna in i olika grupper.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000"/>
              </a:spcBef>
            </a:pPr>
            <a:r>
              <a:rPr lang="sv-SE" sz="1800" b="1" kern="1200" dirty="0">
                <a:effectLst/>
                <a:latin typeface="Times New Roman" panose="02020603050405020304" pitchFamily="18" charset="0"/>
                <a:ea typeface="Times New Roman" panose="02020603050405020304" pitchFamily="18" charset="0"/>
              </a:rPr>
              <a:t>Eleverna har: </a:t>
            </a:r>
            <a:endParaRPr lang="sv-SE"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tabLst>
                <a:tab pos="457200" algn="l"/>
              </a:tabLst>
            </a:pPr>
            <a:r>
              <a:rPr lang="sv-SE" sz="1800" kern="1200" dirty="0">
                <a:effectLst/>
                <a:latin typeface="Times New Roman" panose="02020603050405020304" pitchFamily="18" charset="0"/>
                <a:ea typeface="Times New Roman" panose="02020603050405020304" pitchFamily="18" charset="0"/>
                <a:cs typeface="Times New Roman" panose="02020603050405020304" pitchFamily="18" charset="0"/>
              </a:rPr>
              <a:t>röstat fram aktiviteter som de önskar genomföra på klass- eller skolnivå,</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tabLst>
                <a:tab pos="457200" algn="l"/>
              </a:tabLst>
            </a:pPr>
            <a:r>
              <a:rPr lang="sv-SE" sz="1800" kern="1200" dirty="0">
                <a:effectLst/>
                <a:latin typeface="Times New Roman" panose="02020603050405020304" pitchFamily="18" charset="0"/>
                <a:ea typeface="Times New Roman" panose="02020603050405020304" pitchFamily="18" charset="0"/>
                <a:cs typeface="Times New Roman" panose="02020603050405020304" pitchFamily="18" charset="0"/>
              </a:rPr>
              <a:t>har tagit fram mål som de önskar uppnå,</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tabLst>
                <a:tab pos="457200" algn="l"/>
              </a:tabLst>
            </a:pPr>
            <a:r>
              <a:rPr lang="sv-SE" sz="1800" kern="1200" dirty="0">
                <a:effectLst/>
                <a:latin typeface="Times New Roman" panose="02020603050405020304" pitchFamily="18" charset="0"/>
                <a:ea typeface="Times New Roman" panose="02020603050405020304" pitchFamily="18" charset="0"/>
                <a:cs typeface="Times New Roman" panose="02020603050405020304" pitchFamily="18" charset="0"/>
              </a:rPr>
              <a:t>har fått prova på att arbeta i grupper,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tabLst>
                <a:tab pos="457200" algn="l"/>
              </a:tabLst>
            </a:pPr>
            <a:r>
              <a:rPr lang="sv-SE" sz="1800" kern="1200" dirty="0">
                <a:effectLst/>
                <a:latin typeface="Times New Roman" panose="02020603050405020304" pitchFamily="18" charset="0"/>
                <a:ea typeface="Times New Roman" panose="02020603050405020304" pitchFamily="18" charset="0"/>
                <a:cs typeface="Times New Roman" panose="02020603050405020304" pitchFamily="18" charset="0"/>
              </a:rPr>
              <a:t>lärt sig olika demokratiska arbetsformer,</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o"/>
              <a:tabLst>
                <a:tab pos="457200" algn="l"/>
              </a:tabLst>
            </a:pPr>
            <a:r>
              <a:rPr lang="sv-SE" sz="1800" kern="1200" dirty="0">
                <a:effectLst/>
                <a:latin typeface="Times New Roman" panose="02020603050405020304" pitchFamily="18" charset="0"/>
                <a:ea typeface="Times New Roman" panose="02020603050405020304" pitchFamily="18" charset="0"/>
                <a:cs typeface="Times New Roman" panose="02020603050405020304" pitchFamily="18" charset="0"/>
              </a:rPr>
              <a:t>och har diskuterat olika roller som de kan ha i en grupp. </a:t>
            </a:r>
            <a:endParaRPr lang="sv-S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Låt arbetet börja!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3</a:t>
            </a:fld>
            <a:endParaRPr lang="sv-SE"/>
          </a:p>
        </p:txBody>
      </p:sp>
    </p:spTree>
    <p:extLst>
      <p:ext uri="{BB962C8B-B14F-4D97-AF65-F5344CB8AC3E}">
        <p14:creationId xmlns:p14="http://schemas.microsoft.com/office/powerpoint/2010/main" val="330326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rPr>
              <a:t>Visar de hälsofrämjande områden som tillhör år 1, Delaktighet, Goda relationer och Värderingar och regler</a:t>
            </a:r>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4</a:t>
            </a:fld>
            <a:endParaRPr lang="sv-SE"/>
          </a:p>
        </p:txBody>
      </p:sp>
    </p:spTree>
    <p:extLst>
      <p:ext uri="{BB962C8B-B14F-4D97-AF65-F5344CB8AC3E}">
        <p14:creationId xmlns:p14="http://schemas.microsoft.com/office/powerpoint/2010/main" val="206159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rPr>
              <a:t>Visar de hälsofrämjande områden som tillhör år 2, Psykisk hälsa, Fysisk hälsa och </a:t>
            </a:r>
            <a:r>
              <a:rPr lang="sv-SE" sz="1800" dirty="0" err="1">
                <a:effectLst/>
                <a:latin typeface="Times New Roman" panose="02020603050405020304" pitchFamily="18" charset="0"/>
                <a:ea typeface="Calibri" panose="020F0502020204030204" pitchFamily="34" charset="0"/>
              </a:rPr>
              <a:t>Studiero</a:t>
            </a:r>
            <a:r>
              <a:rPr lang="sv-SE" sz="1800" dirty="0">
                <a:effectLst/>
                <a:latin typeface="Times New Roman" panose="02020603050405020304" pitchFamily="18" charset="0"/>
                <a:ea typeface="Calibri" panose="020F0502020204030204" pitchFamily="34" charset="0"/>
              </a:rPr>
              <a:t>.</a:t>
            </a:r>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5</a:t>
            </a:fld>
            <a:endParaRPr lang="sv-SE"/>
          </a:p>
        </p:txBody>
      </p:sp>
    </p:spTree>
    <p:extLst>
      <p:ext uri="{BB962C8B-B14F-4D97-AF65-F5344CB8AC3E}">
        <p14:creationId xmlns:p14="http://schemas.microsoft.com/office/powerpoint/2010/main" val="200563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rPr>
              <a:t>Visar de hälsofrämjande områden som tillhör år 3, Miljö, Elevhälsa och Hanterbar och meningsfull undervisning.</a:t>
            </a:r>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6</a:t>
            </a:fld>
            <a:endParaRPr lang="sv-SE"/>
          </a:p>
        </p:txBody>
      </p:sp>
    </p:spTree>
    <p:extLst>
      <p:ext uri="{BB962C8B-B14F-4D97-AF65-F5344CB8AC3E}">
        <p14:creationId xmlns:p14="http://schemas.microsoft.com/office/powerpoint/2010/main" val="2334623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Nu är det dags för speed-</a:t>
            </a:r>
            <a:r>
              <a:rPr lang="sv-SE" sz="1800" dirty="0" err="1">
                <a:effectLst/>
                <a:latin typeface="Times New Roman" panose="02020603050405020304" pitchFamily="18" charset="0"/>
                <a:ea typeface="Calibri" panose="020F0502020204030204" pitchFamily="34" charset="0"/>
                <a:cs typeface="Times New Roman" panose="02020603050405020304" pitchFamily="18" charset="0"/>
              </a:rPr>
              <a:t>dating</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inom gruppen och eleverna ska ta reda på varandras drivkrafter och styrkor. Samtliga elever ska samtala med varandra. Eleverna delas in i par och får 30 sekunder per person på sig att lyfta fram en aktivitet som hen tycker skulle vara bra att genomföra inom det hälsofrämjande området. Förklara varför aktiviteten är viktig och besvara frågorna; Mina styrkor är… exempelvis att skriva eller komma med olika idéer. Jag kan bidra med att organisera gruppens arbete, vara sekreterare eller liknande.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När speed-</a:t>
            </a:r>
            <a:r>
              <a:rPr lang="sv-SE" sz="1800" dirty="0" err="1">
                <a:effectLst/>
                <a:latin typeface="Times New Roman" panose="02020603050405020304" pitchFamily="18" charset="0"/>
                <a:ea typeface="Calibri" panose="020F0502020204030204" pitchFamily="34" charset="0"/>
                <a:cs typeface="Times New Roman" panose="02020603050405020304" pitchFamily="18" charset="0"/>
              </a:rPr>
              <a:t>datingen</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är över och eleverna inom gruppen har fått lyfta olika aktiviteter är det dags att besluta om hur många aktiviteter som ska genomföras för att uppnå det mål som gruppen har satt upp. Om ni följer År 1 och har området Delaktighet kan alltså detta område delas upp i två olika mindre grupper som ansvarar för varsin aktivitet. Det gör inget om grupperna blir olika stora.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7</a:t>
            </a:fld>
            <a:endParaRPr lang="sv-SE"/>
          </a:p>
        </p:txBody>
      </p:sp>
    </p:spTree>
    <p:extLst>
      <p:ext uri="{BB962C8B-B14F-4D97-AF65-F5344CB8AC3E}">
        <p14:creationId xmlns:p14="http://schemas.microsoft.com/office/powerpoint/2010/main" val="24486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 nya, mindre grupperna, som har bildats ska utse en gruppledare och en sekreterare. Gruppmedlemmarna har pratat med varandra och de har lyft fram sina starka sidor och drivkrafter. Finns det flera personer som passar för rollen som gruppledare? I så fall kan det vara läge att lotta vem ska vara gruppledare.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En uppgift som gruppledarna har är att ansvara för att </a:t>
            </a: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följa upp att arbetet går framåt inom gruppen samt be om hjälp från mentor om det behövs.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uppgift som sekreteraren har är att ansvara för att aktivitetsplanen fylls i och uppdateras under varje möte som gruppen har.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8</a:t>
            </a:fld>
            <a:endParaRPr lang="sv-SE"/>
          </a:p>
        </p:txBody>
      </p:sp>
    </p:spTree>
    <p:extLst>
      <p:ext uri="{BB962C8B-B14F-4D97-AF65-F5344CB8AC3E}">
        <p14:creationId xmlns:p14="http://schemas.microsoft.com/office/powerpoint/2010/main" val="200378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lnSpc>
                <a:spcPct val="107000"/>
              </a:lnSpc>
              <a:spcBef>
                <a:spcPts val="1000"/>
              </a:spcBef>
              <a:spcAft>
                <a:spcPts val="800"/>
              </a:spcAf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Uppgifter för grupperna är alltså att skapa mindre grupper kring de aktiviteter som de önskar genomföra, </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lär känna varandras styrkor och förväntningar. Diskutera rollfördelning inom gruppen. Använd mallen för fyrfältaren som stöd och hjälp vid era diskussioner.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Klassen har tidigare röstat fram aktiviteter som ska göras inom respektive hälsoområde. Grupperna utgår från detta i sina diskussioner. Nu är gruppen ansvarig för genomförandet av aktiviteten. Låt grupperna diskutera: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Vad ska göras inom ramen för det hälsofrämjande område vi ska ansvara för?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Vill vi lägga till någon aktivitet?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Är det mål som har satts upp rimligt? Är det något vi behöver förändra?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Ska arbetet fördelas mellan gruppens medlemmar?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Vilka uppgifter måste göras?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När ska uppgifterna göras?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Behöver vi något externt stöd? I så fall vad och från vem?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i="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Tips!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Använd verktygslådan för att få inspiration och förslag.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är viktigt att gruppen som ska ansvara för genomförandet och leda arbetet känner sig trygga i vad som ska göras. Även om en grupp ansvarar för arbetet ska samtliga i elever i klassen involveras i genomförandet.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EC0002EF-2CCC-4AE5-ABE9-243AA2000238}" type="slidenum">
              <a:rPr lang="sv-SE" smtClean="0"/>
              <a:t>9</a:t>
            </a:fld>
            <a:endParaRPr lang="sv-SE"/>
          </a:p>
        </p:txBody>
      </p:sp>
    </p:spTree>
    <p:extLst>
      <p:ext uri="{BB962C8B-B14F-4D97-AF65-F5344CB8AC3E}">
        <p14:creationId xmlns:p14="http://schemas.microsoft.com/office/powerpoint/2010/main" val="66055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4CBFBC-2319-6FFA-D4A6-D1252CF975B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tx2"/>
                </a:solidFill>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5EDE7E5A-5B97-7CE4-8549-D0036BC8FF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13643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88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_Vit">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5CDA49DE-CFF6-1E55-A871-5B3B9464D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2936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Ljusgrön">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EA678487-A2A2-5502-DCCC-9F6078BA9B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10493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tx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9A9D3BD-A519-DD5D-FA6D-AC5C7FF5A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35795" y="861100"/>
            <a:ext cx="4415438" cy="4415438"/>
          </a:xfrm>
          <a:prstGeom prst="rect">
            <a:avLst/>
          </a:prstGeom>
        </p:spPr>
      </p:pic>
    </p:spTree>
    <p:extLst>
      <p:ext uri="{BB962C8B-B14F-4D97-AF65-F5344CB8AC3E}">
        <p14:creationId xmlns:p14="http://schemas.microsoft.com/office/powerpoint/2010/main" val="309917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_Neongrön">
    <p:bg>
      <p:bgPr>
        <a:solidFill>
          <a:schemeClr val="accent2"/>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F9C79294-F27C-9C9C-302B-81A1F7EC5D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417294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D71AC-D7FF-954A-31AB-E5A7480C36C1}"/>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0E82AE-C030-0C1D-F25B-202930CED9E8}"/>
              </a:ext>
            </a:extLst>
          </p:cNvPr>
          <p:cNvSpPr>
            <a:spLocks noGrp="1"/>
          </p:cNvSpPr>
          <p:nvPr>
            <p:ph idx="1"/>
          </p:nvPr>
        </p:nvSpPr>
        <p:spPr>
          <a:xfrm>
            <a:off x="838200" y="1825625"/>
            <a:ext cx="10515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1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64401-4219-ACDF-B838-E16E35208D6C}"/>
              </a:ext>
            </a:extLst>
          </p:cNvPr>
          <p:cNvSpPr>
            <a:spLocks noGrp="1"/>
          </p:cNvSpPr>
          <p:nvPr>
            <p:ph type="title"/>
          </p:nvPr>
        </p:nvSpPr>
        <p:spPr>
          <a:xfrm>
            <a:off x="831850" y="1709738"/>
            <a:ext cx="10515600" cy="2852737"/>
          </a:xfrm>
          <a:prstGeom prst="rect">
            <a:avLst/>
          </a:prstGeom>
        </p:spPr>
        <p:txBody>
          <a:bodyPr anchor="b"/>
          <a:lstStyle>
            <a:lvl1pPr>
              <a:defRPr sz="60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C561FB8-E7DC-AB71-2A6F-53FB317CE7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6889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F855C-B949-1E54-6960-3D66D32E96B6}"/>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7119D1-D158-8E77-085D-AED73462A6B9}"/>
              </a:ext>
            </a:extLst>
          </p:cNvPr>
          <p:cNvSpPr>
            <a:spLocks noGrp="1"/>
          </p:cNvSpPr>
          <p:nvPr>
            <p:ph sz="half" idx="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00E45A0-FD59-03A9-C17C-398EFD3DEEDF}"/>
              </a:ext>
            </a:extLst>
          </p:cNvPr>
          <p:cNvSpPr>
            <a:spLocks noGrp="1"/>
          </p:cNvSpPr>
          <p:nvPr>
            <p:ph sz="half" idx="2"/>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6891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ECECFC-094C-8A75-521F-5C1B342CB09E}"/>
              </a:ext>
            </a:extLst>
          </p:cNvPr>
          <p:cNvSpPr>
            <a:spLocks noGrp="1"/>
          </p:cNvSpPr>
          <p:nvPr>
            <p:ph type="title"/>
          </p:nvPr>
        </p:nvSpPr>
        <p:spPr>
          <a:xfrm>
            <a:off x="839788"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0BEF0D-9A2F-E4D7-B5B2-8C95A38412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B5BB3ECF-7864-D17B-C834-E02D5A7F4799}"/>
              </a:ext>
            </a:extLst>
          </p:cNvPr>
          <p:cNvSpPr>
            <a:spLocks noGrp="1"/>
          </p:cNvSpPr>
          <p:nvPr>
            <p:ph sz="half" idx="2"/>
          </p:nvPr>
        </p:nvSpPr>
        <p:spPr>
          <a:xfrm>
            <a:off x="839788" y="2505075"/>
            <a:ext cx="5157787"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9EDB2081-0E3C-7700-C334-EE0EC6138D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70BE40B1-E797-76F3-9AE0-CEDB84D2CE96}"/>
              </a:ext>
            </a:extLst>
          </p:cNvPr>
          <p:cNvSpPr>
            <a:spLocks noGrp="1"/>
          </p:cNvSpPr>
          <p:nvPr>
            <p:ph sz="quarter" idx="4"/>
          </p:nvPr>
        </p:nvSpPr>
        <p:spPr>
          <a:xfrm>
            <a:off x="6172200" y="2505075"/>
            <a:ext cx="5183188"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1761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5DA9D6-779C-6C68-CCF4-B43527D9DCBF}"/>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Tree>
    <p:extLst>
      <p:ext uri="{BB962C8B-B14F-4D97-AF65-F5344CB8AC3E}">
        <p14:creationId xmlns:p14="http://schemas.microsoft.com/office/powerpoint/2010/main" val="87687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14B76-9DA7-BCFC-9917-0F95662DDABA}"/>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8D7C5438-8079-A022-DBB8-BD0E2D7076CC}"/>
              </a:ext>
            </a:extLst>
          </p:cNvPr>
          <p:cNvSpPr>
            <a:spLocks noGrp="1"/>
          </p:cNvSpPr>
          <p:nvPr>
            <p:ph idx="1"/>
          </p:nvPr>
        </p:nvSpPr>
        <p:spPr>
          <a:xfrm>
            <a:off x="5183188" y="987425"/>
            <a:ext cx="6172200" cy="48736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015F69B9-5F36-9A78-B824-CB5584B46F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8959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6BA99A-037C-7ACD-E3F3-A85A9242C53E}"/>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E0400D6-1FCC-6781-4B91-06828B83EA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4D73B66-53AA-DA82-77FA-795572A0CF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4033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A051477-A83C-2EB6-F9D5-D8271E2C3E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13545" y="6163325"/>
            <a:ext cx="488430" cy="488430"/>
          </a:xfrm>
          <a:prstGeom prst="rect">
            <a:avLst/>
          </a:prstGeom>
        </p:spPr>
      </p:pic>
      <p:sp>
        <p:nvSpPr>
          <p:cNvPr id="8" name="textruta 7">
            <a:extLst>
              <a:ext uri="{FF2B5EF4-FFF2-40B4-BE49-F238E27FC236}">
                <a16:creationId xmlns:a16="http://schemas.microsoft.com/office/drawing/2014/main" id="{E743BD64-2215-23DD-5DB3-BDE03894E524}"/>
              </a:ext>
            </a:extLst>
          </p:cNvPr>
          <p:cNvSpPr txBox="1"/>
          <p:nvPr userDrawn="1"/>
        </p:nvSpPr>
        <p:spPr>
          <a:xfrm>
            <a:off x="959371" y="6292124"/>
            <a:ext cx="6610663" cy="2308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900" b="1"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Hälsoparlamentet</a:t>
            </a:r>
            <a:r>
              <a:rPr kumimoji="0" lang="sv-SE" sz="9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   Arbete med Aktivitetsplan enligt alternativ 1</a:t>
            </a:r>
          </a:p>
        </p:txBody>
      </p:sp>
    </p:spTree>
    <p:extLst>
      <p:ext uri="{BB962C8B-B14F-4D97-AF65-F5344CB8AC3E}">
        <p14:creationId xmlns:p14="http://schemas.microsoft.com/office/powerpoint/2010/main" val="167201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96789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F13A41C-E568-E145-793E-750176E124A2}"/>
              </a:ext>
            </a:extLst>
          </p:cNvPr>
          <p:cNvSpPr>
            <a:spLocks noGrp="1"/>
          </p:cNvSpPr>
          <p:nvPr>
            <p:ph type="ctrTitle" idx="4294967295"/>
          </p:nvPr>
        </p:nvSpPr>
        <p:spPr>
          <a:xfrm>
            <a:off x="914400" y="2885660"/>
            <a:ext cx="5181600" cy="1033462"/>
          </a:xfrm>
          <a:prstGeom prst="rect">
            <a:avLst/>
          </a:prstGeom>
        </p:spPr>
        <p:txBody>
          <a:bodyPr vert="horz" lIns="91440" tIns="45720" rIns="91440" bIns="45720" rtlCol="0" anchor="t">
            <a:normAutofit/>
          </a:bodyPr>
          <a:lstStyle/>
          <a:p>
            <a:pPr algn="l"/>
            <a:r>
              <a:rPr lang="en-US" sz="4000" b="1" kern="1200" dirty="0" err="1">
                <a:solidFill>
                  <a:schemeClr val="tx2"/>
                </a:solidFill>
                <a:latin typeface="Georgia" panose="02040502050405020303" pitchFamily="18" charset="0"/>
                <a:cs typeface="Times New Roman" panose="02020603050405020304" pitchFamily="18" charset="0"/>
              </a:rPr>
              <a:t>Hälsoparlamentet</a:t>
            </a:r>
            <a:endParaRPr lang="en-US" sz="4000" b="1" kern="1200" dirty="0">
              <a:solidFill>
                <a:schemeClr val="tx2"/>
              </a:solidFill>
              <a:latin typeface="Georgia" panose="02040502050405020303" pitchFamily="18" charset="0"/>
            </a:endParaRPr>
          </a:p>
        </p:txBody>
      </p:sp>
      <p:sp>
        <p:nvSpPr>
          <p:cNvPr id="11" name="textruta 10">
            <a:extLst>
              <a:ext uri="{FF2B5EF4-FFF2-40B4-BE49-F238E27FC236}">
                <a16:creationId xmlns:a16="http://schemas.microsoft.com/office/drawing/2014/main" id="{35950007-92B3-9271-5A91-A89A5E49F1C7}"/>
              </a:ext>
            </a:extLst>
          </p:cNvPr>
          <p:cNvSpPr txBox="1"/>
          <p:nvPr/>
        </p:nvSpPr>
        <p:spPr>
          <a:xfrm>
            <a:off x="914400" y="3919122"/>
            <a:ext cx="4772618" cy="1323439"/>
          </a:xfrm>
          <a:prstGeom prst="rect">
            <a:avLst/>
          </a:prstGeom>
          <a:noFill/>
        </p:spPr>
        <p:txBody>
          <a:bodyPr wrap="square">
            <a:spAutoFit/>
          </a:bodyPr>
          <a:lstStyle/>
          <a:p>
            <a:pPr lvl="0">
              <a:defRPr/>
            </a:pPr>
            <a:r>
              <a:rPr lang="sv-SE" sz="2000" dirty="0">
                <a:solidFill>
                  <a:schemeClr val="tx2"/>
                </a:solidFill>
                <a:ea typeface="Calibri" panose="020F0502020204030204" pitchFamily="34" charset="0"/>
                <a:cs typeface="Times New Roman" panose="02020603050405020304" pitchFamily="18" charset="0"/>
              </a:rPr>
              <a:t>Arbete med Aktivitetsplan enligt alternativ 1</a:t>
            </a:r>
          </a:p>
          <a:p>
            <a:pPr lvl="0">
              <a:defRPr/>
            </a:pPr>
            <a:endParaRPr lang="sv-SE" sz="2000" dirty="0">
              <a:solidFill>
                <a:schemeClr val="tx2"/>
              </a:solidFill>
              <a:cs typeface="Times New Roman" panose="02020603050405020304" pitchFamily="18" charset="0"/>
            </a:endParaRPr>
          </a:p>
          <a:p>
            <a:pPr lvl="0">
              <a:defRPr/>
            </a:pPr>
            <a:r>
              <a:rPr lang="sv-SE" sz="2000" b="1" dirty="0">
                <a:solidFill>
                  <a:schemeClr val="tx2"/>
                </a:solidFill>
                <a:cs typeface="Times New Roman" panose="02020603050405020304" pitchFamily="18" charset="0"/>
              </a:rPr>
              <a:t>Presentation 9</a:t>
            </a:r>
          </a:p>
          <a:p>
            <a:pPr lvl="0">
              <a:defRPr/>
            </a:pPr>
            <a:endParaRPr lang="sv-SE" sz="2000" dirty="0">
              <a:solidFill>
                <a:schemeClr val="tx2"/>
              </a:solidFill>
              <a:cs typeface="Times New Roman" panose="02020603050405020304" pitchFamily="18" charset="0"/>
            </a:endParaRPr>
          </a:p>
        </p:txBody>
      </p:sp>
      <p:cxnSp>
        <p:nvCxnSpPr>
          <p:cNvPr id="13" name="Rak 12">
            <a:extLst>
              <a:ext uri="{FF2B5EF4-FFF2-40B4-BE49-F238E27FC236}">
                <a16:creationId xmlns:a16="http://schemas.microsoft.com/office/drawing/2014/main" id="{592CDBEF-4F39-D1DF-0388-02DC0505CD99}"/>
              </a:ext>
            </a:extLst>
          </p:cNvPr>
          <p:cNvCxnSpPr>
            <a:cxnSpLocks/>
          </p:cNvCxnSpPr>
          <p:nvPr/>
        </p:nvCxnSpPr>
        <p:spPr>
          <a:xfrm>
            <a:off x="629588" y="-891963"/>
            <a:ext cx="4636930" cy="0"/>
          </a:xfrm>
          <a:prstGeom prst="line">
            <a:avLst/>
          </a:prstGeom>
        </p:spPr>
        <p:style>
          <a:lnRef idx="3">
            <a:schemeClr val="accent3"/>
          </a:lnRef>
          <a:fillRef idx="0">
            <a:schemeClr val="accent3"/>
          </a:fillRef>
          <a:effectRef idx="2">
            <a:schemeClr val="accent3"/>
          </a:effectRef>
          <a:fontRef idx="minor">
            <a:schemeClr val="tx1"/>
          </a:fontRef>
        </p:style>
      </p:cxnSp>
      <p:pic>
        <p:nvPicPr>
          <p:cNvPr id="19" name="Bildobjekt 18">
            <a:extLst>
              <a:ext uri="{FF2B5EF4-FFF2-40B4-BE49-F238E27FC236}">
                <a16:creationId xmlns:a16="http://schemas.microsoft.com/office/drawing/2014/main" id="{24BDC406-71F7-6DF9-7832-906CBAC1509A}"/>
              </a:ext>
            </a:extLst>
          </p:cNvPr>
          <p:cNvPicPr>
            <a:picLocks noChangeAspect="1"/>
          </p:cNvPicPr>
          <p:nvPr/>
        </p:nvPicPr>
        <p:blipFill>
          <a:blip r:embed="rId3"/>
          <a:stretch>
            <a:fillRect/>
          </a:stretch>
        </p:blipFill>
        <p:spPr>
          <a:xfrm>
            <a:off x="944381" y="5757473"/>
            <a:ext cx="1424066" cy="564998"/>
          </a:xfrm>
          <a:prstGeom prst="rect">
            <a:avLst/>
          </a:prstGeom>
        </p:spPr>
      </p:pic>
      <p:pic>
        <p:nvPicPr>
          <p:cNvPr id="23" name="Bildobjekt 22">
            <a:extLst>
              <a:ext uri="{FF2B5EF4-FFF2-40B4-BE49-F238E27FC236}">
                <a16:creationId xmlns:a16="http://schemas.microsoft.com/office/drawing/2014/main" id="{C9C97324-8287-E452-6A00-71FB6B4BA9CF}"/>
              </a:ext>
            </a:extLst>
          </p:cNvPr>
          <p:cNvPicPr>
            <a:picLocks noChangeAspect="1"/>
          </p:cNvPicPr>
          <p:nvPr/>
        </p:nvPicPr>
        <p:blipFill>
          <a:blip r:embed="rId4"/>
          <a:stretch>
            <a:fillRect/>
          </a:stretch>
        </p:blipFill>
        <p:spPr>
          <a:xfrm>
            <a:off x="2773181" y="5810013"/>
            <a:ext cx="1902131" cy="459918"/>
          </a:xfrm>
          <a:prstGeom prst="rect">
            <a:avLst/>
          </a:prstGeom>
        </p:spPr>
      </p:pic>
    </p:spTree>
    <p:extLst>
      <p:ext uri="{BB962C8B-B14F-4D97-AF65-F5344CB8AC3E}">
        <p14:creationId xmlns:p14="http://schemas.microsoft.com/office/powerpoint/2010/main" val="188628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4042"/>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Skapa en tidslinje</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2143695"/>
            <a:ext cx="461916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cs typeface="Times New Roman" panose="02020603050405020304" pitchFamily="18" charset="0"/>
              </a:rPr>
              <a:t>Grupperna ska lyfta sina tankar och idéer på aktiviteter och genomförande i helklass. Låt eleverna diskutera:</a:t>
            </a:r>
          </a:p>
          <a:p>
            <a:pPr marL="486000">
              <a:lnSpc>
                <a:spcPct val="100000"/>
              </a:lnSpc>
              <a:spcAft>
                <a:spcPts val="1200"/>
              </a:spcAft>
            </a:pPr>
            <a:r>
              <a:rPr lang="sv-SE" sz="1200" u="sng" dirty="0">
                <a:cs typeface="Times New Roman" panose="02020603050405020304" pitchFamily="18" charset="0"/>
              </a:rPr>
              <a:t>Ska aktiviteterna genomföras samtidigt eller efter varandra</a:t>
            </a:r>
            <a:r>
              <a:rPr lang="sv-SE" sz="1200" dirty="0">
                <a:cs typeface="Times New Roman" panose="02020603050405020304" pitchFamily="18" charset="0"/>
              </a:rPr>
              <a:t>?</a:t>
            </a:r>
          </a:p>
          <a:p>
            <a:pPr>
              <a:lnSpc>
                <a:spcPct val="100000"/>
              </a:lnSpc>
              <a:spcAft>
                <a:spcPts val="1200"/>
              </a:spcAft>
            </a:pPr>
            <a:r>
              <a:rPr lang="sv-SE" sz="1200" b="1" dirty="0">
                <a:cs typeface="Times New Roman" panose="02020603050405020304" pitchFamily="18" charset="0"/>
              </a:rPr>
              <a:t>Exempel: </a:t>
            </a:r>
            <a:r>
              <a:rPr lang="sv-SE" sz="1200" dirty="0">
                <a:cs typeface="Times New Roman" panose="02020603050405020304" pitchFamily="18" charset="0"/>
              </a:rPr>
              <a:t>Om klassen bestämt sig för att skapa en gemensam klasschatt eller äta frukost tillsammans för att få bättre relationer, kan klassen samtidigt genomföra aktiviteter för att främja delaktighet. </a:t>
            </a:r>
          </a:p>
        </p:txBody>
      </p:sp>
      <p:sp>
        <p:nvSpPr>
          <p:cNvPr id="4" name="textruta 3">
            <a:extLst>
              <a:ext uri="{FF2B5EF4-FFF2-40B4-BE49-F238E27FC236}">
                <a16:creationId xmlns:a16="http://schemas.microsoft.com/office/drawing/2014/main" id="{4C961DD4-AB2B-9F0A-B3CA-9B819BA817FA}"/>
              </a:ext>
            </a:extLst>
          </p:cNvPr>
          <p:cNvSpPr txBox="1"/>
          <p:nvPr/>
        </p:nvSpPr>
        <p:spPr>
          <a:xfrm>
            <a:off x="6190061" y="2143695"/>
            <a:ext cx="5134708" cy="2970044"/>
          </a:xfrm>
          <a:prstGeom prst="rect">
            <a:avLst/>
          </a:prstGeom>
          <a:noFill/>
        </p:spPr>
        <p:txBody>
          <a:bodyPr wrap="square" rtlCol="0">
            <a:spAutoFit/>
          </a:bodyPr>
          <a:lstStyle/>
          <a:p>
            <a:pPr>
              <a:spcAft>
                <a:spcPts val="600"/>
              </a:spcAft>
            </a:pPr>
            <a:r>
              <a:rPr lang="sv-SE" sz="1600" b="1" dirty="0">
                <a:solidFill>
                  <a:schemeClr val="tx2"/>
                </a:solidFill>
                <a:ea typeface="Calibri" panose="020F0502020204030204" pitchFamily="34" charset="0"/>
                <a:cs typeface="Times New Roman" panose="02020603050405020304" pitchFamily="18" charset="0"/>
              </a:rPr>
              <a:t>Klassen ska gemensamt komma fram till:</a:t>
            </a:r>
            <a:endParaRPr lang="sv-SE" sz="1600" dirty="0">
              <a:solidFill>
                <a:schemeClr val="tx2"/>
              </a:solidFill>
              <a:ea typeface="Calibri" panose="020F0502020204030204" pitchFamily="34" charset="0"/>
              <a:cs typeface="Times New Roman" panose="02020603050405020304" pitchFamily="18" charset="0"/>
            </a:endParaRPr>
          </a:p>
          <a:p>
            <a:pPr>
              <a:lnSpc>
                <a:spcPct val="150000"/>
              </a:lnSpc>
            </a:pPr>
            <a:r>
              <a:rPr lang="sv-SE" sz="1200" dirty="0">
                <a:solidFill>
                  <a:schemeClr val="tx2"/>
                </a:solidFill>
                <a:ea typeface="Calibri" panose="020F0502020204030204" pitchFamily="34" charset="0"/>
                <a:cs typeface="Times New Roman" panose="02020603050405020304" pitchFamily="18" charset="0"/>
              </a:rPr>
              <a:t>När ska aktiviteten påbörjas?</a:t>
            </a:r>
          </a:p>
          <a:p>
            <a:pPr>
              <a:lnSpc>
                <a:spcPct val="150000"/>
              </a:lnSpc>
            </a:pPr>
            <a:r>
              <a:rPr lang="sv-SE" sz="1200" dirty="0">
                <a:solidFill>
                  <a:schemeClr val="tx2"/>
                </a:solidFill>
                <a:ea typeface="Calibri" panose="020F0502020204030204" pitchFamily="34" charset="0"/>
                <a:cs typeface="Times New Roman" panose="02020603050405020304" pitchFamily="18" charset="0"/>
              </a:rPr>
              <a:t>Vem ska göra vad under arbetets gång? ​</a:t>
            </a:r>
          </a:p>
          <a:p>
            <a:pPr>
              <a:lnSpc>
                <a:spcPct val="150000"/>
              </a:lnSpc>
            </a:pPr>
            <a:r>
              <a:rPr lang="sv-SE" sz="1200" dirty="0">
                <a:solidFill>
                  <a:schemeClr val="tx2"/>
                </a:solidFill>
                <a:ea typeface="Calibri" panose="020F0502020204030204" pitchFamily="34" charset="0"/>
                <a:cs typeface="Times New Roman" panose="02020603050405020304" pitchFamily="18" charset="0"/>
              </a:rPr>
              <a:t>När ska aktiviteten vara klar?</a:t>
            </a:r>
          </a:p>
          <a:p>
            <a:r>
              <a:rPr lang="sv-SE" sz="1600" dirty="0">
                <a:solidFill>
                  <a:schemeClr val="tx2"/>
                </a:solidFill>
                <a:ea typeface="Calibri" panose="020F0502020204030204" pitchFamily="34" charset="0"/>
                <a:cs typeface="Times New Roman" panose="02020603050405020304" pitchFamily="18" charset="0"/>
              </a:rPr>
              <a:t> </a:t>
            </a:r>
          </a:p>
          <a:p>
            <a:r>
              <a:rPr lang="sv-SE" sz="1600" b="1" dirty="0">
                <a:solidFill>
                  <a:schemeClr val="tx2"/>
                </a:solidFill>
                <a:ea typeface="Calibri" panose="020F0502020204030204" pitchFamily="34" charset="0"/>
                <a:cs typeface="Times New Roman" panose="02020603050405020304" pitchFamily="18" charset="0"/>
              </a:rPr>
              <a:t>Skriv upp elevernas tankar på tavlan</a:t>
            </a:r>
            <a:r>
              <a:rPr lang="sv-SE" sz="1600" dirty="0">
                <a:solidFill>
                  <a:schemeClr val="tx2"/>
                </a:solidFill>
                <a:ea typeface="Calibri" panose="020F0502020204030204" pitchFamily="34" charset="0"/>
                <a:cs typeface="Times New Roman" panose="02020603050405020304" pitchFamily="18" charset="0"/>
              </a:rPr>
              <a:t>, förslagsvis i en tidslinje. Mentor, klassens elevrådsrepresentant eller en utvald elev kan leda diskussionen. Glöm inte att fota av tavlan så att tidslinjen sparas!</a:t>
            </a:r>
          </a:p>
          <a:p>
            <a:endParaRPr lang="sv-SE" sz="1600" dirty="0">
              <a:solidFill>
                <a:schemeClr val="tx2"/>
              </a:solidFill>
              <a:ea typeface="Calibri" panose="020F0502020204030204" pitchFamily="34" charset="0"/>
              <a:cs typeface="Times New Roman" panose="02020603050405020304" pitchFamily="18" charset="0"/>
            </a:endParaRPr>
          </a:p>
          <a:p>
            <a:endParaRPr lang="sv-SE" sz="1600" dirty="0">
              <a:solidFill>
                <a:schemeClr val="tx2"/>
              </a:solidFill>
            </a:endParaRPr>
          </a:p>
        </p:txBody>
      </p:sp>
      <p:grpSp>
        <p:nvGrpSpPr>
          <p:cNvPr id="9" name="Grupp 8">
            <a:extLst>
              <a:ext uri="{FF2B5EF4-FFF2-40B4-BE49-F238E27FC236}">
                <a16:creationId xmlns:a16="http://schemas.microsoft.com/office/drawing/2014/main" id="{F87D70C8-CEBD-CB98-212E-133A54301A3C}"/>
              </a:ext>
            </a:extLst>
          </p:cNvPr>
          <p:cNvGrpSpPr/>
          <p:nvPr/>
        </p:nvGrpSpPr>
        <p:grpSpPr>
          <a:xfrm>
            <a:off x="981075" y="5042251"/>
            <a:ext cx="5320871" cy="706729"/>
            <a:chOff x="981075" y="5116393"/>
            <a:chExt cx="5320871" cy="706729"/>
          </a:xfrm>
        </p:grpSpPr>
        <p:cxnSp>
          <p:nvCxnSpPr>
            <p:cNvPr id="3" name="Rak pil 2">
              <a:extLst>
                <a:ext uri="{FF2B5EF4-FFF2-40B4-BE49-F238E27FC236}">
                  <a16:creationId xmlns:a16="http://schemas.microsoft.com/office/drawing/2014/main" id="{AD372790-70DA-60A9-BFE9-293A814057CD}"/>
                </a:ext>
              </a:extLst>
            </p:cNvPr>
            <p:cNvCxnSpPr>
              <a:cxnSpLocks/>
            </p:cNvCxnSpPr>
            <p:nvPr/>
          </p:nvCxnSpPr>
          <p:spPr>
            <a:xfrm flipV="1">
              <a:off x="981075" y="5476460"/>
              <a:ext cx="5320871" cy="31148"/>
            </a:xfrm>
            <a:prstGeom prst="straightConnector1">
              <a:avLst/>
            </a:prstGeom>
            <a:ln w="79375">
              <a:tailEnd type="triangle"/>
            </a:ln>
          </p:spPr>
          <p:style>
            <a:lnRef idx="3">
              <a:schemeClr val="accent3"/>
            </a:lnRef>
            <a:fillRef idx="0">
              <a:schemeClr val="accent3"/>
            </a:fillRef>
            <a:effectRef idx="2">
              <a:schemeClr val="accent3"/>
            </a:effectRef>
            <a:fontRef idx="minor">
              <a:schemeClr val="tx1"/>
            </a:fontRef>
          </p:style>
        </p:cxnSp>
        <p:cxnSp>
          <p:nvCxnSpPr>
            <p:cNvPr id="7" name="Rak 6">
              <a:extLst>
                <a:ext uri="{FF2B5EF4-FFF2-40B4-BE49-F238E27FC236}">
                  <a16:creationId xmlns:a16="http://schemas.microsoft.com/office/drawing/2014/main" id="{53E16158-528F-694F-450D-2432B8FE88CF}"/>
                </a:ext>
              </a:extLst>
            </p:cNvPr>
            <p:cNvCxnSpPr/>
            <p:nvPr/>
          </p:nvCxnSpPr>
          <p:spPr>
            <a:xfrm>
              <a:off x="1581665" y="5140410"/>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682B46FA-7265-EF84-BC97-E523657BED5C}"/>
                </a:ext>
              </a:extLst>
            </p:cNvPr>
            <p:cNvCxnSpPr/>
            <p:nvPr/>
          </p:nvCxnSpPr>
          <p:spPr>
            <a:xfrm>
              <a:off x="2636108" y="5160142"/>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84938AB6-0D40-1454-0747-15D8FE184922}"/>
                </a:ext>
              </a:extLst>
            </p:cNvPr>
            <p:cNvCxnSpPr/>
            <p:nvPr/>
          </p:nvCxnSpPr>
          <p:spPr>
            <a:xfrm>
              <a:off x="3777049" y="5128751"/>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F40A1CCA-0673-45CA-C575-49B5BDB4BE8F}"/>
                </a:ext>
              </a:extLst>
            </p:cNvPr>
            <p:cNvCxnSpPr/>
            <p:nvPr/>
          </p:nvCxnSpPr>
          <p:spPr>
            <a:xfrm>
              <a:off x="4930346" y="5116393"/>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Rak 13">
              <a:extLst>
                <a:ext uri="{FF2B5EF4-FFF2-40B4-BE49-F238E27FC236}">
                  <a16:creationId xmlns:a16="http://schemas.microsoft.com/office/drawing/2014/main" id="{925AF15E-9559-AED1-1158-B206902A94F4}"/>
                </a:ext>
              </a:extLst>
            </p:cNvPr>
            <p:cNvCxnSpPr/>
            <p:nvPr/>
          </p:nvCxnSpPr>
          <p:spPr>
            <a:xfrm>
              <a:off x="2110015" y="5492995"/>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EF47FBE7-7161-C65B-1640-81DB2AD8AB49}"/>
                </a:ext>
              </a:extLst>
            </p:cNvPr>
            <p:cNvCxnSpPr/>
            <p:nvPr/>
          </p:nvCxnSpPr>
          <p:spPr>
            <a:xfrm>
              <a:off x="3176815" y="5470537"/>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0A8C87A2-B918-985F-9EED-836ACA315EE3}"/>
                </a:ext>
              </a:extLst>
            </p:cNvPr>
            <p:cNvCxnSpPr/>
            <p:nvPr/>
          </p:nvCxnSpPr>
          <p:spPr>
            <a:xfrm>
              <a:off x="4305399" y="5468979"/>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583F7D14-902B-3F06-A8AB-61B17EA3DFA1}"/>
                </a:ext>
              </a:extLst>
            </p:cNvPr>
            <p:cNvCxnSpPr/>
            <p:nvPr/>
          </p:nvCxnSpPr>
          <p:spPr>
            <a:xfrm>
              <a:off x="5458696" y="5468978"/>
              <a:ext cx="0" cy="330127"/>
            </a:xfrm>
            <a:prstGeom prst="line">
              <a:avLst/>
            </a:prstGeom>
            <a:ln w="793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9" name="Bild 18">
            <a:extLst>
              <a:ext uri="{FF2B5EF4-FFF2-40B4-BE49-F238E27FC236}">
                <a16:creationId xmlns:a16="http://schemas.microsoft.com/office/drawing/2014/main" id="{92E9CAD7-EA17-F370-7620-B5BC5CCD1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907188" y="2985593"/>
            <a:ext cx="472456" cy="472456"/>
          </a:xfrm>
          <a:prstGeom prst="rect">
            <a:avLst/>
          </a:prstGeom>
        </p:spPr>
      </p:pic>
    </p:spTree>
    <p:extLst>
      <p:ext uri="{BB962C8B-B14F-4D97-AF65-F5344CB8AC3E}">
        <p14:creationId xmlns:p14="http://schemas.microsoft.com/office/powerpoint/2010/main" val="254103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4042"/>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Arbete med aktivitetsplan</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2143695"/>
            <a:ext cx="461916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cs typeface="Times New Roman" panose="02020603050405020304" pitchFamily="18" charset="0"/>
              </a:rPr>
              <a:t>Be eleverna fylla i </a:t>
            </a:r>
            <a:r>
              <a:rPr lang="sv-SE" b="1" dirty="0" err="1">
                <a:cs typeface="Times New Roman" panose="02020603050405020304" pitchFamily="18" charset="0"/>
              </a:rPr>
              <a:t>Måbra</a:t>
            </a:r>
            <a:r>
              <a:rPr lang="sv-SE" b="1" dirty="0">
                <a:cs typeface="Times New Roman" panose="02020603050405020304" pitchFamily="18" charset="0"/>
              </a:rPr>
              <a:t>-planen</a:t>
            </a:r>
            <a:r>
              <a:rPr lang="sv-SE" dirty="0">
                <a:cs typeface="Times New Roman" panose="02020603050405020304" pitchFamily="18" charset="0"/>
              </a:rPr>
              <a:t>, vilken är en mall </a:t>
            </a:r>
            <a:br>
              <a:rPr lang="sv-SE" dirty="0">
                <a:cs typeface="Times New Roman" panose="02020603050405020304" pitchFamily="18" charset="0"/>
              </a:rPr>
            </a:br>
            <a:r>
              <a:rPr lang="sv-SE" dirty="0">
                <a:cs typeface="Times New Roman" panose="02020603050405020304" pitchFamily="18" charset="0"/>
              </a:rPr>
              <a:t>för att genomföra Aktivitetsplanen. </a:t>
            </a:r>
          </a:p>
          <a:p>
            <a:pPr>
              <a:lnSpc>
                <a:spcPct val="100000"/>
              </a:lnSpc>
              <a:spcAft>
                <a:spcPts val="1200"/>
              </a:spcAft>
            </a:pPr>
            <a:r>
              <a:rPr lang="sv-SE" dirty="0">
                <a:cs typeface="Times New Roman" panose="02020603050405020304" pitchFamily="18" charset="0"/>
              </a:rPr>
              <a:t>Samtliga grupper får sedan presentera vad de kommit fram till. Detta görs i helklass. </a:t>
            </a:r>
          </a:p>
          <a:p>
            <a:pPr>
              <a:lnSpc>
                <a:spcPct val="100000"/>
              </a:lnSpc>
              <a:spcAft>
                <a:spcPts val="1200"/>
              </a:spcAft>
            </a:pPr>
            <a:r>
              <a:rPr lang="sv-SE" dirty="0">
                <a:cs typeface="Times New Roman" panose="02020603050405020304" pitchFamily="18" charset="0"/>
              </a:rPr>
              <a:t>De olika grupperna behöver vara beredda på </a:t>
            </a:r>
            <a:br>
              <a:rPr lang="sv-SE" dirty="0">
                <a:cs typeface="Times New Roman" panose="02020603050405020304" pitchFamily="18" charset="0"/>
              </a:rPr>
            </a:br>
            <a:r>
              <a:rPr lang="sv-SE" dirty="0">
                <a:cs typeface="Times New Roman" panose="02020603050405020304" pitchFamily="18" charset="0"/>
              </a:rPr>
              <a:t>att svara på frågor som eventuellt uppkommer från klasskamraterna.</a:t>
            </a:r>
          </a:p>
        </p:txBody>
      </p:sp>
      <p:sp>
        <p:nvSpPr>
          <p:cNvPr id="4" name="textruta 3">
            <a:extLst>
              <a:ext uri="{FF2B5EF4-FFF2-40B4-BE49-F238E27FC236}">
                <a16:creationId xmlns:a16="http://schemas.microsoft.com/office/drawing/2014/main" id="{4C961DD4-AB2B-9F0A-B3CA-9B819BA817FA}"/>
              </a:ext>
            </a:extLst>
          </p:cNvPr>
          <p:cNvSpPr txBox="1"/>
          <p:nvPr/>
        </p:nvSpPr>
        <p:spPr>
          <a:xfrm>
            <a:off x="6190061" y="2143695"/>
            <a:ext cx="5134708" cy="3229089"/>
          </a:xfrm>
          <a:prstGeom prst="rect">
            <a:avLst/>
          </a:prstGeom>
          <a:noFill/>
        </p:spPr>
        <p:txBody>
          <a:bodyPr wrap="square" rtlCol="0">
            <a:spAutoFit/>
          </a:bodyPr>
          <a:lstStyle/>
          <a:p>
            <a:pPr marL="468000"/>
            <a:r>
              <a:rPr lang="sv-SE" sz="1200" b="1" dirty="0">
                <a:solidFill>
                  <a:schemeClr val="tx2"/>
                </a:solidFill>
                <a:ea typeface="Calibri" panose="020F0502020204030204" pitchFamily="34" charset="0"/>
                <a:cs typeface="Times New Roman" panose="02020603050405020304" pitchFamily="18" charset="0"/>
              </a:rPr>
              <a:t>Observera!</a:t>
            </a:r>
          </a:p>
          <a:p>
            <a:pPr marL="468000">
              <a:lnSpc>
                <a:spcPts val="1300"/>
              </a:lnSpc>
              <a:spcAft>
                <a:spcPts val="600"/>
              </a:spcAft>
            </a:pPr>
            <a:r>
              <a:rPr lang="sv-SE" sz="1200" dirty="0">
                <a:solidFill>
                  <a:schemeClr val="tx2"/>
                </a:solidFill>
                <a:ea typeface="Calibri" panose="020F0502020204030204" pitchFamily="34" charset="0"/>
                <a:cs typeface="Times New Roman" panose="02020603050405020304" pitchFamily="18" charset="0"/>
              </a:rPr>
              <a:t>Som skola kan samma aktiviteter genomföras i hela årskursen,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dock kräver detta planering via exempelvis elevråd och att skolans personal stämmer av med varandra. Hela skolan kan även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enas om att göra det mesta av arbetet i enskilda klasser, men sedan genomföra gemensamma hälsofrämjande aktiviteter, förslagsvis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vid temadagar, uppstarts- eller avslutningsdagar i början eller slutet </a:t>
            </a:r>
            <a:br>
              <a:rPr lang="sv-SE" sz="1200" dirty="0">
                <a:solidFill>
                  <a:schemeClr val="tx2"/>
                </a:solidFill>
                <a:ea typeface="Calibri" panose="020F0502020204030204" pitchFamily="34" charset="0"/>
                <a:cs typeface="Times New Roman" panose="02020603050405020304" pitchFamily="18" charset="0"/>
              </a:rPr>
            </a:br>
            <a:r>
              <a:rPr lang="sv-SE" sz="1200" dirty="0">
                <a:solidFill>
                  <a:schemeClr val="tx2"/>
                </a:solidFill>
                <a:ea typeface="Calibri" panose="020F0502020204030204" pitchFamily="34" charset="0"/>
                <a:cs typeface="Times New Roman" panose="02020603050405020304" pitchFamily="18" charset="0"/>
              </a:rPr>
              <a:t>av läsåret.</a:t>
            </a:r>
          </a:p>
          <a:p>
            <a:pPr>
              <a:spcAft>
                <a:spcPts val="600"/>
              </a:spcAft>
            </a:pPr>
            <a:r>
              <a:rPr lang="sv-SE" sz="1600" dirty="0">
                <a:solidFill>
                  <a:schemeClr val="tx2"/>
                </a:solidFill>
                <a:ea typeface="Calibri" panose="020F0502020204030204" pitchFamily="34" charset="0"/>
                <a:cs typeface="Times New Roman" panose="02020603050405020304" pitchFamily="18" charset="0"/>
              </a:rPr>
              <a:t> </a:t>
            </a:r>
          </a:p>
          <a:p>
            <a:pPr>
              <a:spcAft>
                <a:spcPts val="600"/>
              </a:spcAft>
            </a:pPr>
            <a:r>
              <a:rPr lang="sv-SE" sz="1600" dirty="0">
                <a:solidFill>
                  <a:schemeClr val="tx2"/>
                </a:solidFill>
                <a:ea typeface="Calibri" panose="020F0502020204030204" pitchFamily="34" charset="0"/>
                <a:cs typeface="Times New Roman" panose="02020603050405020304" pitchFamily="18" charset="0"/>
              </a:rPr>
              <a:t>Om arbetet sker i enskilda klasser ska klassen fundera över mål och aktiviteter som gör att alla i klassen mår bra. </a:t>
            </a:r>
          </a:p>
          <a:p>
            <a:pPr>
              <a:spcAft>
                <a:spcPts val="600"/>
              </a:spcAft>
            </a:pPr>
            <a:r>
              <a:rPr lang="sv-SE" sz="1200" b="1" u="sng" dirty="0">
                <a:solidFill>
                  <a:schemeClr val="tx2"/>
                </a:solidFill>
                <a:ea typeface="Calibri" panose="020F0502020204030204" pitchFamily="34" charset="0"/>
                <a:cs typeface="Times New Roman" panose="02020603050405020304" pitchFamily="18" charset="0"/>
              </a:rPr>
              <a:t>Se mallen ”</a:t>
            </a:r>
            <a:r>
              <a:rPr lang="sv-SE" sz="1200" b="1" u="sng" dirty="0" err="1">
                <a:solidFill>
                  <a:schemeClr val="tx2"/>
                </a:solidFill>
                <a:ea typeface="Calibri" panose="020F0502020204030204" pitchFamily="34" charset="0"/>
                <a:cs typeface="Times New Roman" panose="02020603050405020304" pitchFamily="18" charset="0"/>
              </a:rPr>
              <a:t>Måbra</a:t>
            </a:r>
            <a:r>
              <a:rPr lang="sv-SE" sz="1200" b="1" u="sng" dirty="0">
                <a:solidFill>
                  <a:schemeClr val="tx2"/>
                </a:solidFill>
                <a:ea typeface="Calibri" panose="020F0502020204030204" pitchFamily="34" charset="0"/>
                <a:cs typeface="Times New Roman" panose="02020603050405020304" pitchFamily="18" charset="0"/>
              </a:rPr>
              <a:t>-plan” på nästa sida</a:t>
            </a:r>
            <a:r>
              <a:rPr lang="sv-SE" sz="1200" b="1" dirty="0">
                <a:solidFill>
                  <a:schemeClr val="tx2"/>
                </a:solidFill>
                <a:ea typeface="Calibri" panose="020F0502020204030204" pitchFamily="34" charset="0"/>
                <a:cs typeface="Times New Roman" panose="02020603050405020304" pitchFamily="18" charset="0"/>
              </a:rPr>
              <a:t>.</a:t>
            </a:r>
          </a:p>
          <a:p>
            <a:endParaRPr lang="sv-SE" sz="1600" dirty="0">
              <a:solidFill>
                <a:schemeClr val="tx2"/>
              </a:solidFill>
              <a:ea typeface="Calibri" panose="020F0502020204030204" pitchFamily="34" charset="0"/>
              <a:cs typeface="Times New Roman" panose="02020603050405020304" pitchFamily="18" charset="0"/>
            </a:endParaRPr>
          </a:p>
          <a:p>
            <a:endParaRPr lang="sv-SE" sz="1600" dirty="0">
              <a:solidFill>
                <a:schemeClr val="tx2"/>
              </a:solidFill>
            </a:endParaRPr>
          </a:p>
        </p:txBody>
      </p:sp>
      <p:pic>
        <p:nvPicPr>
          <p:cNvPr id="18" name="Bild 17">
            <a:extLst>
              <a:ext uri="{FF2B5EF4-FFF2-40B4-BE49-F238E27FC236}">
                <a16:creationId xmlns:a16="http://schemas.microsoft.com/office/drawing/2014/main" id="{275613BF-ABC6-D68A-C40F-B974358F5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6244750" y="2066626"/>
            <a:ext cx="472456" cy="472456"/>
          </a:xfrm>
          <a:prstGeom prst="rect">
            <a:avLst/>
          </a:prstGeom>
        </p:spPr>
      </p:pic>
    </p:spTree>
    <p:extLst>
      <p:ext uri="{BB962C8B-B14F-4D97-AF65-F5344CB8AC3E}">
        <p14:creationId xmlns:p14="http://schemas.microsoft.com/office/powerpoint/2010/main" val="292324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Fyll i Aktivitetsplanen, det vill säga mallen med </a:t>
            </a:r>
            <a:r>
              <a:rPr lang="sv-SE" b="1" dirty="0" err="1">
                <a:ea typeface="+mn-lt"/>
                <a:cs typeface="Times New Roman" panose="02020603050405020304" pitchFamily="18" charset="0"/>
              </a:rPr>
              <a:t>Måbra</a:t>
            </a:r>
            <a:r>
              <a:rPr lang="sv-SE" b="1" dirty="0">
                <a:ea typeface="+mn-lt"/>
                <a:cs typeface="Times New Roman" panose="02020603050405020304" pitchFamily="18" charset="0"/>
              </a:rPr>
              <a:t>-planen</a:t>
            </a:r>
            <a:r>
              <a:rPr lang="sv-SE" dirty="0">
                <a:ea typeface="+mn-lt"/>
                <a:cs typeface="Times New Roman" panose="02020603050405020304" pitchFamily="18" charset="0"/>
              </a:rPr>
              <a:t>. Sekreteraren ansvarar för att fylla i mallen.</a:t>
            </a:r>
          </a:p>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Grupperna har nu diskuterat arbetsfördelningen och vet under vilken tidpunkt på läsåret som aktiviteten ska genomföras. </a:t>
            </a:r>
            <a:endParaRPr lang="sv-SE" sz="1200" dirty="0">
              <a:ea typeface="+mn-lt"/>
              <a:cs typeface="Times New Roman" panose="02020603050405020304" pitchFamily="18" charset="0"/>
            </a:endParaRPr>
          </a:p>
          <a:p>
            <a:pPr marL="468000"/>
            <a:r>
              <a:rPr lang="sv-SE" sz="1200" b="1" dirty="0">
                <a:ea typeface="Calibri" panose="020F0502020204030204" pitchFamily="34" charset="0"/>
                <a:cs typeface="Times New Roman" panose="02020603050405020304" pitchFamily="18" charset="0"/>
              </a:rPr>
              <a:t>Observera!</a:t>
            </a:r>
          </a:p>
          <a:p>
            <a:pPr marL="468000">
              <a:lnSpc>
                <a:spcPts val="1340"/>
              </a:lnSpc>
              <a:spcBef>
                <a:spcPts val="0"/>
              </a:spcBef>
              <a:spcAft>
                <a:spcPts val="1800"/>
              </a:spcAft>
              <a:buClr>
                <a:schemeClr val="dk1"/>
              </a:buClr>
              <a:buSzPts val="1100"/>
            </a:pPr>
            <a:r>
              <a:rPr lang="sv-SE" sz="1200" dirty="0">
                <a:ea typeface="+mn-lt"/>
                <a:cs typeface="Times New Roman" panose="02020603050405020304" pitchFamily="18" charset="0"/>
              </a:rPr>
              <a:t>Alla elever i gruppen behöver inte organisera aktiviteten, </a:t>
            </a:r>
            <a:br>
              <a:rPr lang="sv-SE" sz="1200" dirty="0">
                <a:ea typeface="+mn-lt"/>
                <a:cs typeface="Times New Roman" panose="02020603050405020304" pitchFamily="18" charset="0"/>
              </a:rPr>
            </a:br>
            <a:r>
              <a:rPr lang="sv-SE" sz="1200" dirty="0">
                <a:ea typeface="+mn-lt"/>
                <a:cs typeface="Times New Roman" panose="02020603050405020304" pitchFamily="18" charset="0"/>
              </a:rPr>
              <a:t>men de ska ha någon roll i arbetet. Samtliga elever i klassen </a:t>
            </a:r>
            <a:br>
              <a:rPr lang="sv-SE" sz="1200" dirty="0">
                <a:ea typeface="+mn-lt"/>
                <a:cs typeface="Times New Roman" panose="02020603050405020304" pitchFamily="18" charset="0"/>
              </a:rPr>
            </a:br>
            <a:r>
              <a:rPr lang="sv-SE" sz="1200" dirty="0">
                <a:ea typeface="+mn-lt"/>
                <a:cs typeface="Times New Roman" panose="02020603050405020304" pitchFamily="18" charset="0"/>
              </a:rPr>
              <a:t>deltar när aktiviteten genomförs. </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pic>
        <p:nvPicPr>
          <p:cNvPr id="5" name="Bild 4">
            <a:extLst>
              <a:ext uri="{FF2B5EF4-FFF2-40B4-BE49-F238E27FC236}">
                <a16:creationId xmlns:a16="http://schemas.microsoft.com/office/drawing/2014/main" id="{6C90A5CA-FA69-53D3-FCC2-63420DD28D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874598" y="2852161"/>
            <a:ext cx="472456" cy="472456"/>
          </a:xfrm>
          <a:prstGeom prst="rect">
            <a:avLst/>
          </a:prstGeom>
        </p:spPr>
      </p:pic>
      <p:pic>
        <p:nvPicPr>
          <p:cNvPr id="8" name="Platshållare för innehåll 7" descr="En bild som visar text&#10;&#10;Automatiskt genererad beskrivning">
            <a:extLst>
              <a:ext uri="{FF2B5EF4-FFF2-40B4-BE49-F238E27FC236}">
                <a16:creationId xmlns:a16="http://schemas.microsoft.com/office/drawing/2014/main" id="{D82CCB03-9112-51CD-63F3-B86A80ACA23E}"/>
              </a:ext>
            </a:extLst>
          </p:cNvPr>
          <p:cNvPicPr>
            <a:picLocks noGrp="1" noChangeAspect="1"/>
          </p:cNvPicPr>
          <p:nvPr>
            <p:ph idx="1"/>
          </p:nvPr>
        </p:nvPicPr>
        <p:blipFill>
          <a:blip r:embed="rId5"/>
          <a:stretch>
            <a:fillRect/>
          </a:stretch>
        </p:blipFill>
        <p:spPr>
          <a:xfrm>
            <a:off x="6096000" y="993344"/>
            <a:ext cx="5393878" cy="3811588"/>
          </a:xfrm>
        </p:spPr>
      </p:pic>
    </p:spTree>
    <p:extLst>
      <p:ext uri="{BB962C8B-B14F-4D97-AF65-F5344CB8AC3E}">
        <p14:creationId xmlns:p14="http://schemas.microsoft.com/office/powerpoint/2010/main" val="148145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b="1" dirty="0">
                <a:ea typeface="+mn-lt"/>
                <a:cs typeface="Times New Roman" panose="02020603050405020304" pitchFamily="18" charset="0"/>
              </a:rPr>
              <a:t>Förtydliga processen genom att fylla i följande steg. </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Sätt upp mål</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Sätt upp aktiviteter</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Skapa en Aktivitetsplan, det vill säga skriv ut vad </a:t>
            </a:r>
            <a:br>
              <a:rPr lang="sv-SE" dirty="0">
                <a:ea typeface="+mn-lt"/>
                <a:cs typeface="Times New Roman" panose="02020603050405020304" pitchFamily="18" charset="0"/>
              </a:rPr>
            </a:br>
            <a:r>
              <a:rPr lang="sv-SE" dirty="0">
                <a:ea typeface="+mn-lt"/>
                <a:cs typeface="Times New Roman" panose="02020603050405020304" pitchFamily="18" charset="0"/>
              </a:rPr>
              <a:t>som ska göras, när det ska ske, hur ni ska gå till väga och vem som gör vad.</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Genomför Aktivitetsplan. Arbetet sker under </a:t>
            </a:r>
            <a:br>
              <a:rPr lang="sv-SE" dirty="0">
                <a:ea typeface="+mn-lt"/>
                <a:cs typeface="Times New Roman" panose="02020603050405020304" pitchFamily="18" charset="0"/>
              </a:rPr>
            </a:br>
            <a:r>
              <a:rPr lang="sv-SE" dirty="0">
                <a:ea typeface="+mn-lt"/>
                <a:cs typeface="Times New Roman" panose="02020603050405020304" pitchFamily="18" charset="0"/>
              </a:rPr>
              <a:t>en termin, alternativt under ett helt läsår.</a:t>
            </a:r>
            <a:endParaRPr lang="sv-SE" sz="1200" b="1" dirty="0">
              <a:ea typeface="+mn-lt"/>
              <a:cs typeface="Times New Roman" panose="02020603050405020304" pitchFamily="18" charset="0"/>
            </a:endParaRPr>
          </a:p>
          <a:p>
            <a:pPr marL="468000">
              <a:lnSpc>
                <a:spcPct val="100000"/>
              </a:lnSpc>
              <a:spcBef>
                <a:spcPts val="0"/>
              </a:spcBef>
              <a:spcAft>
                <a:spcPts val="1800"/>
              </a:spcAft>
              <a:buClr>
                <a:schemeClr val="dk1"/>
              </a:buClr>
              <a:buSzPts val="1100"/>
            </a:pPr>
            <a:r>
              <a:rPr lang="sv-SE" sz="1200" b="1" dirty="0">
                <a:ea typeface="+mn-lt"/>
                <a:cs typeface="Times New Roman" panose="02020603050405020304" pitchFamily="18" charset="0"/>
              </a:rPr>
              <a:t>(Punkt 5 och 6 enligt hjulet innebär att arbetet utvärderas </a:t>
            </a:r>
            <a:br>
              <a:rPr lang="sv-SE" sz="1200" b="1" dirty="0">
                <a:ea typeface="+mn-lt"/>
                <a:cs typeface="Times New Roman" panose="02020603050405020304" pitchFamily="18" charset="0"/>
              </a:rPr>
            </a:br>
            <a:r>
              <a:rPr lang="sv-SE" sz="1200" b="1" dirty="0">
                <a:ea typeface="+mn-lt"/>
                <a:cs typeface="Times New Roman" panose="02020603050405020304" pitchFamily="18" charset="0"/>
              </a:rPr>
              <a:t>och detta görs i modul 5)</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pic>
        <p:nvPicPr>
          <p:cNvPr id="8" name="Bild 7">
            <a:extLst>
              <a:ext uri="{FF2B5EF4-FFF2-40B4-BE49-F238E27FC236}">
                <a16:creationId xmlns:a16="http://schemas.microsoft.com/office/drawing/2014/main" id="{9A3A9DD9-341F-C9E9-2B93-E7B88814B72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506479" y="241300"/>
            <a:ext cx="6591300" cy="6375400"/>
          </a:xfrm>
          <a:prstGeom prst="rect">
            <a:avLst/>
          </a:prstGeom>
        </p:spPr>
      </p:pic>
      <p:pic>
        <p:nvPicPr>
          <p:cNvPr id="9" name="Bild 8">
            <a:extLst>
              <a:ext uri="{FF2B5EF4-FFF2-40B4-BE49-F238E27FC236}">
                <a16:creationId xmlns:a16="http://schemas.microsoft.com/office/drawing/2014/main" id="{DB8665FC-DD28-61A0-1F77-7D715FE4AD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725129">
            <a:off x="857792" y="4085344"/>
            <a:ext cx="472456" cy="472456"/>
          </a:xfrm>
          <a:prstGeom prst="rect">
            <a:avLst/>
          </a:prstGeom>
        </p:spPr>
      </p:pic>
    </p:spTree>
    <p:extLst>
      <p:ext uri="{BB962C8B-B14F-4D97-AF65-F5344CB8AC3E}">
        <p14:creationId xmlns:p14="http://schemas.microsoft.com/office/powerpoint/2010/main" val="408508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1317951"/>
          </a:xfrm>
        </p:spPr>
        <p:txBody>
          <a:bodyPr/>
          <a:lstStyle/>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Förslag på upplägg för genomförande med tidsintervall under ett läsår.</a:t>
            </a:r>
          </a:p>
          <a:p>
            <a:pPr>
              <a:lnSpc>
                <a:spcPct val="100000"/>
              </a:lnSpc>
              <a:spcBef>
                <a:spcPts val="0"/>
              </a:spcBef>
              <a:spcAft>
                <a:spcPts val="1800"/>
              </a:spcAft>
              <a:buClr>
                <a:schemeClr val="dk1"/>
              </a:buClr>
              <a:buSzPts val="1100"/>
            </a:pPr>
            <a:r>
              <a:rPr lang="sv-SE" sz="1200" b="1" u="sng" dirty="0">
                <a:ea typeface="+mn-lt"/>
                <a:cs typeface="Times New Roman" panose="02020603050405020304" pitchFamily="18" charset="0"/>
              </a:rPr>
              <a:t>För genomförande av Hälsoparlamentet, passar både alternativ 1 och 2</a:t>
            </a:r>
            <a:r>
              <a:rPr lang="sv-SE" sz="1200" b="1" dirty="0">
                <a:ea typeface="+mn-lt"/>
                <a:cs typeface="Times New Roman" panose="02020603050405020304" pitchFamily="18" charset="0"/>
              </a:rPr>
              <a:t>. </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grpSp>
        <p:nvGrpSpPr>
          <p:cNvPr id="3" name="Grupp 2">
            <a:extLst>
              <a:ext uri="{FF2B5EF4-FFF2-40B4-BE49-F238E27FC236}">
                <a16:creationId xmlns:a16="http://schemas.microsoft.com/office/drawing/2014/main" id="{F1C9D6B9-214A-4EA7-65A5-A7518740F48F}"/>
              </a:ext>
            </a:extLst>
          </p:cNvPr>
          <p:cNvGrpSpPr/>
          <p:nvPr/>
        </p:nvGrpSpPr>
        <p:grpSpPr>
          <a:xfrm>
            <a:off x="950026" y="3084610"/>
            <a:ext cx="9639166" cy="2265014"/>
            <a:chOff x="950026" y="3428994"/>
            <a:chExt cx="9639166" cy="2265014"/>
          </a:xfrm>
        </p:grpSpPr>
        <p:sp>
          <p:nvSpPr>
            <p:cNvPr id="2" name="Rektangel 1">
              <a:extLst>
                <a:ext uri="{FF2B5EF4-FFF2-40B4-BE49-F238E27FC236}">
                  <a16:creationId xmlns:a16="http://schemas.microsoft.com/office/drawing/2014/main" id="{29FF0952-37E5-D4A4-7393-C012911DEE1D}"/>
                </a:ext>
              </a:extLst>
            </p:cNvPr>
            <p:cNvSpPr/>
            <p:nvPr/>
          </p:nvSpPr>
          <p:spPr>
            <a:xfrm>
              <a:off x="950026" y="3428999"/>
              <a:ext cx="1615044" cy="22650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23995265-65F6-16B9-DF93-8BDB467DF694}"/>
                </a:ext>
              </a:extLst>
            </p:cNvPr>
            <p:cNvSpPr/>
            <p:nvPr/>
          </p:nvSpPr>
          <p:spPr>
            <a:xfrm>
              <a:off x="5755935" y="3428997"/>
              <a:ext cx="1615044" cy="2265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C90EDBBC-5DC3-B2C9-6BCE-8F7AB3D3F820}"/>
                </a:ext>
              </a:extLst>
            </p:cNvPr>
            <p:cNvSpPr/>
            <p:nvPr/>
          </p:nvSpPr>
          <p:spPr>
            <a:xfrm>
              <a:off x="7359104" y="3428996"/>
              <a:ext cx="1615044" cy="2265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B467A8C-E364-6A59-0FF9-BC4341C4D4EB}"/>
                </a:ext>
              </a:extLst>
            </p:cNvPr>
            <p:cNvSpPr/>
            <p:nvPr/>
          </p:nvSpPr>
          <p:spPr>
            <a:xfrm>
              <a:off x="4155464" y="3428994"/>
              <a:ext cx="1615044" cy="2265007"/>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B03031CF-2A53-789A-06F4-EF58EC9C522D}"/>
                </a:ext>
              </a:extLst>
            </p:cNvPr>
            <p:cNvSpPr/>
            <p:nvPr/>
          </p:nvSpPr>
          <p:spPr>
            <a:xfrm>
              <a:off x="2553195" y="3428997"/>
              <a:ext cx="1615044" cy="226500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648138A-49E4-5566-A703-91D0C4635313}"/>
                </a:ext>
              </a:extLst>
            </p:cNvPr>
            <p:cNvSpPr/>
            <p:nvPr/>
          </p:nvSpPr>
          <p:spPr>
            <a:xfrm>
              <a:off x="8974148" y="3428994"/>
              <a:ext cx="1615044" cy="226500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 name="Platshållare för text 3">
            <a:extLst>
              <a:ext uri="{FF2B5EF4-FFF2-40B4-BE49-F238E27FC236}">
                <a16:creationId xmlns:a16="http://schemas.microsoft.com/office/drawing/2014/main" id="{44F2F04D-2083-E776-ADCD-A962655FB0FB}"/>
              </a:ext>
            </a:extLst>
          </p:cNvPr>
          <p:cNvSpPr txBox="1">
            <a:spLocks/>
          </p:cNvSpPr>
          <p:nvPr/>
        </p:nvSpPr>
        <p:spPr>
          <a:xfrm>
            <a:off x="107531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Augusti</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Introduktion för personal</a:t>
            </a:r>
          </a:p>
        </p:txBody>
      </p:sp>
      <p:sp>
        <p:nvSpPr>
          <p:cNvPr id="16" name="Platshållare för text 3">
            <a:extLst>
              <a:ext uri="{FF2B5EF4-FFF2-40B4-BE49-F238E27FC236}">
                <a16:creationId xmlns:a16="http://schemas.microsoft.com/office/drawing/2014/main" id="{1164702C-41E5-4371-A37A-B9CB024A5C16}"/>
              </a:ext>
            </a:extLst>
          </p:cNvPr>
          <p:cNvSpPr txBox="1">
            <a:spLocks/>
          </p:cNvSpPr>
          <p:nvPr/>
        </p:nvSpPr>
        <p:spPr>
          <a:xfrm>
            <a:off x="271084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err="1">
                <a:ea typeface="+mn-lt"/>
                <a:cs typeface="Times New Roman" panose="02020603050405020304" pitchFamily="18" charset="0"/>
              </a:rPr>
              <a:t>Sept</a:t>
            </a:r>
            <a:r>
              <a:rPr lang="sv-SE" b="1" dirty="0">
                <a:ea typeface="+mn-lt"/>
                <a:cs typeface="Times New Roman" panose="02020603050405020304" pitchFamily="18" charset="0"/>
              </a:rPr>
              <a:t>–okt</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1</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Introduktion för elever </a:t>
            </a:r>
          </a:p>
        </p:txBody>
      </p:sp>
      <p:sp>
        <p:nvSpPr>
          <p:cNvPr id="17" name="Platshållare för text 3">
            <a:extLst>
              <a:ext uri="{FF2B5EF4-FFF2-40B4-BE49-F238E27FC236}">
                <a16:creationId xmlns:a16="http://schemas.microsoft.com/office/drawing/2014/main" id="{78772CB8-2B5D-3952-A7AE-4751BA16C153}"/>
              </a:ext>
            </a:extLst>
          </p:cNvPr>
          <p:cNvSpPr txBox="1">
            <a:spLocks/>
          </p:cNvSpPr>
          <p:nvPr/>
        </p:nvSpPr>
        <p:spPr>
          <a:xfrm>
            <a:off x="429054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November</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2</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Nuläge, enkät-undersökning</a:t>
            </a:r>
          </a:p>
        </p:txBody>
      </p:sp>
      <p:sp>
        <p:nvSpPr>
          <p:cNvPr id="18" name="Platshållare för text 3">
            <a:extLst>
              <a:ext uri="{FF2B5EF4-FFF2-40B4-BE49-F238E27FC236}">
                <a16:creationId xmlns:a16="http://schemas.microsoft.com/office/drawing/2014/main" id="{335992AF-18DD-80E8-C1A4-69D32A958E63}"/>
              </a:ext>
            </a:extLst>
          </p:cNvPr>
          <p:cNvSpPr txBox="1">
            <a:spLocks/>
          </p:cNvSpPr>
          <p:nvPr/>
        </p:nvSpPr>
        <p:spPr>
          <a:xfrm>
            <a:off x="592607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Dec–februari</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3</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Planera — Demokrati i praktiken</a:t>
            </a:r>
          </a:p>
        </p:txBody>
      </p:sp>
      <p:sp>
        <p:nvSpPr>
          <p:cNvPr id="19" name="Platshållare för text 3">
            <a:extLst>
              <a:ext uri="{FF2B5EF4-FFF2-40B4-BE49-F238E27FC236}">
                <a16:creationId xmlns:a16="http://schemas.microsoft.com/office/drawing/2014/main" id="{6F3EB1EA-D9C4-C4AD-1D97-D72A4207E314}"/>
              </a:ext>
            </a:extLst>
          </p:cNvPr>
          <p:cNvSpPr txBox="1">
            <a:spLocks/>
          </p:cNvSpPr>
          <p:nvPr/>
        </p:nvSpPr>
        <p:spPr>
          <a:xfrm>
            <a:off x="7480512"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Mars–maj</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4</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Genomföra hälsofrämjande aktiviteter</a:t>
            </a:r>
          </a:p>
        </p:txBody>
      </p:sp>
      <p:sp>
        <p:nvSpPr>
          <p:cNvPr id="20" name="Platshållare för text 3">
            <a:extLst>
              <a:ext uri="{FF2B5EF4-FFF2-40B4-BE49-F238E27FC236}">
                <a16:creationId xmlns:a16="http://schemas.microsoft.com/office/drawing/2014/main" id="{3069CE6D-31B5-1BE3-8AD4-D560B2FCFF4A}"/>
              </a:ext>
            </a:extLst>
          </p:cNvPr>
          <p:cNvSpPr txBox="1">
            <a:spLocks/>
          </p:cNvSpPr>
          <p:nvPr/>
        </p:nvSpPr>
        <p:spPr>
          <a:xfrm>
            <a:off x="9116037" y="3252070"/>
            <a:ext cx="1323499"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Juni</a:t>
            </a:r>
          </a:p>
          <a:p>
            <a:pPr algn="ctr">
              <a:lnSpc>
                <a:spcPct val="100000"/>
              </a:lnSpc>
              <a:spcBef>
                <a:spcPts val="0"/>
              </a:spcBef>
              <a:buClr>
                <a:schemeClr val="dk1"/>
              </a:buClr>
              <a:buSzPts val="1100"/>
            </a:pPr>
            <a:r>
              <a:rPr lang="sv-SE" sz="1400" b="1" dirty="0">
                <a:ea typeface="+mn-lt"/>
                <a:cs typeface="Times New Roman" panose="02020603050405020304" pitchFamily="18" charset="0"/>
              </a:rPr>
              <a:t>Modul 5</a:t>
            </a:r>
          </a:p>
          <a:p>
            <a:pPr algn="ctr">
              <a:lnSpc>
                <a:spcPct val="100000"/>
              </a:lnSpc>
              <a:spcBef>
                <a:spcPts val="0"/>
              </a:spcBef>
              <a:spcAft>
                <a:spcPts val="1800"/>
              </a:spcAft>
              <a:buClr>
                <a:schemeClr val="dk1"/>
              </a:buClr>
              <a:buSzPts val="1100"/>
            </a:pPr>
            <a:r>
              <a:rPr lang="sv-SE" sz="1400" dirty="0">
                <a:ea typeface="+mn-lt"/>
                <a:cs typeface="Times New Roman" panose="02020603050405020304" pitchFamily="18" charset="0"/>
              </a:rPr>
              <a:t>Utvärdering och nästa steg</a:t>
            </a:r>
          </a:p>
        </p:txBody>
      </p:sp>
    </p:spTree>
    <p:extLst>
      <p:ext uri="{BB962C8B-B14F-4D97-AF65-F5344CB8AC3E}">
        <p14:creationId xmlns:p14="http://schemas.microsoft.com/office/powerpoint/2010/main" val="388545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1800"/>
              </a:spcAft>
              <a:buClr>
                <a:schemeClr val="dk1"/>
              </a:buClr>
              <a:buSzPts val="1100"/>
            </a:pPr>
            <a:r>
              <a:rPr lang="sv-SE" b="1" dirty="0">
                <a:ea typeface="+mn-lt"/>
                <a:cs typeface="Times New Roman" panose="02020603050405020304" pitchFamily="18" charset="0"/>
              </a:rPr>
              <a:t>Vid avstämningsmöten i gruppen under terminen/läsåret behöver gruppen stämma av:</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Vilka uppgifter måste göras?</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Vem jobbar med uppgiften?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När ska uppgiften påbörjas?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När ska uppgiften vara klar?</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Hur långt har vi kommit?</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Hur ska vi arbeta vidare under terminen?</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Klassen arbetar vidare och genomför aktiviteterna under året. </a:t>
            </a:r>
          </a:p>
          <a:p>
            <a:pPr marL="171450" indent="-171450">
              <a:lnSpc>
                <a:spcPct val="100000"/>
              </a:lnSpc>
              <a:spcBef>
                <a:spcPts val="0"/>
              </a:spcBef>
              <a:spcAft>
                <a:spcPts val="6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Skolan. Aktiviteter för skolan, tar klassrådsrepresentanten vidare </a:t>
            </a:r>
            <a:br>
              <a:rPr lang="sv-SE" sz="1200" dirty="0">
                <a:ea typeface="+mn-lt"/>
                <a:cs typeface="Times New Roman" panose="02020603050405020304" pitchFamily="18" charset="0"/>
              </a:rPr>
            </a:br>
            <a:r>
              <a:rPr lang="sv-SE" sz="1200" dirty="0">
                <a:ea typeface="+mn-lt"/>
                <a:cs typeface="Times New Roman" panose="02020603050405020304" pitchFamily="18" charset="0"/>
              </a:rPr>
              <a:t>till elevrådet. </a:t>
            </a:r>
          </a:p>
          <a:p>
            <a:pPr marL="171450" indent="-171450">
              <a:lnSpc>
                <a:spcPct val="100000"/>
              </a:lnSpc>
              <a:spcBef>
                <a:spcPts val="0"/>
              </a:spcBef>
              <a:spcAft>
                <a:spcPts val="3000"/>
              </a:spcAft>
              <a:buClr>
                <a:schemeClr val="dk1"/>
              </a:buClr>
              <a:buSzPts val="1100"/>
              <a:buFont typeface="Courier New" panose="02070309020205020404" pitchFamily="49" charset="0"/>
              <a:buChar char="o"/>
            </a:pPr>
            <a:r>
              <a:rPr lang="sv-SE" sz="1200" dirty="0">
                <a:ea typeface="+mn-lt"/>
                <a:cs typeface="Times New Roman" panose="02020603050405020304" pitchFamily="18" charset="0"/>
              </a:rPr>
              <a:t>Elevrådet beslutar om aktiviteter för skolan och tar tillsammans </a:t>
            </a:r>
            <a:br>
              <a:rPr lang="sv-SE" sz="1200" dirty="0">
                <a:ea typeface="+mn-lt"/>
                <a:cs typeface="Times New Roman" panose="02020603050405020304" pitchFamily="18" charset="0"/>
              </a:rPr>
            </a:br>
            <a:r>
              <a:rPr lang="sv-SE" sz="1200" dirty="0">
                <a:ea typeface="+mn-lt"/>
                <a:cs typeface="Times New Roman" panose="02020603050405020304" pitchFamily="18" charset="0"/>
              </a:rPr>
              <a:t>med rektor fram planer som genomförs och följs upp under året. </a:t>
            </a:r>
            <a:endParaRPr lang="sv-SE" dirty="0">
              <a:ea typeface="+mn-lt"/>
              <a:cs typeface="Times New Roman" panose="02020603050405020304" pitchFamily="18" charset="0"/>
            </a:endParaRPr>
          </a:p>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Mentorstiden används för planering. </a:t>
            </a:r>
            <a:r>
              <a:rPr lang="sv-SE" b="1" dirty="0" err="1">
                <a:ea typeface="+mn-lt"/>
                <a:cs typeface="Times New Roman" panose="02020603050405020304" pitchFamily="18" charset="0"/>
              </a:rPr>
              <a:t>Måbra</a:t>
            </a:r>
            <a:r>
              <a:rPr lang="sv-SE" b="1" dirty="0">
                <a:ea typeface="+mn-lt"/>
                <a:cs typeface="Times New Roman" panose="02020603050405020304" pitchFamily="18" charset="0"/>
              </a:rPr>
              <a:t>-planen</a:t>
            </a:r>
            <a:r>
              <a:rPr lang="sv-SE" dirty="0">
                <a:ea typeface="+mn-lt"/>
                <a:cs typeface="Times New Roman" panose="02020603050405020304" pitchFamily="18" charset="0"/>
              </a:rPr>
              <a:t> </a:t>
            </a:r>
            <a:br>
              <a:rPr lang="sv-SE" dirty="0">
                <a:ea typeface="+mn-lt"/>
                <a:cs typeface="Times New Roman" panose="02020603050405020304" pitchFamily="18" charset="0"/>
              </a:rPr>
            </a:br>
            <a:r>
              <a:rPr lang="sv-SE" dirty="0">
                <a:ea typeface="+mn-lt"/>
                <a:cs typeface="Times New Roman" panose="02020603050405020304" pitchFamily="18" charset="0"/>
              </a:rPr>
              <a:t>är gruppens styrdokument.</a:t>
            </a:r>
          </a:p>
        </p:txBody>
      </p:sp>
      <p:pic>
        <p:nvPicPr>
          <p:cNvPr id="5" name="Bildobjekt 4">
            <a:extLst>
              <a:ext uri="{FF2B5EF4-FFF2-40B4-BE49-F238E27FC236}">
                <a16:creationId xmlns:a16="http://schemas.microsoft.com/office/drawing/2014/main" id="{DD51B4F1-1F9E-C6CA-D971-AAD53D00A159}"/>
              </a:ext>
            </a:extLst>
          </p:cNvPr>
          <p:cNvPicPr>
            <a:picLocks noChangeAspect="1"/>
          </p:cNvPicPr>
          <p:nvPr/>
        </p:nvPicPr>
        <p:blipFill>
          <a:blip r:embed="rId3"/>
          <a:stretch>
            <a:fillRect/>
          </a:stretch>
        </p:blipFill>
        <p:spPr>
          <a:xfrm>
            <a:off x="7611322" y="1275928"/>
            <a:ext cx="3227830" cy="3227830"/>
          </a:xfrm>
          <a:prstGeom prst="rect">
            <a:avLst/>
          </a:prstGeom>
        </p:spPr>
      </p:pic>
    </p:spTree>
    <p:extLst>
      <p:ext uri="{BB962C8B-B14F-4D97-AF65-F5344CB8AC3E}">
        <p14:creationId xmlns:p14="http://schemas.microsoft.com/office/powerpoint/2010/main" val="1357514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spcAft>
                <a:spcPts val="3600"/>
              </a:spcAft>
              <a:buClr>
                <a:schemeClr val="dk1"/>
              </a:buClr>
              <a:buSzPts val="1100"/>
            </a:pPr>
            <a:r>
              <a:rPr lang="sv-SE" b="1" dirty="0">
                <a:ea typeface="+mn-lt"/>
                <a:cs typeface="Times New Roman" panose="02020603050405020304" pitchFamily="18" charset="0"/>
              </a:rPr>
              <a:t>Använd de sidor som är aktuella för de hälsofrämjande områden ni arbetar med.</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dirty="0">
                <a:ea typeface="+mn-lt"/>
                <a:cs typeface="Times New Roman" panose="02020603050405020304" pitchFamily="18" charset="0"/>
              </a:rPr>
              <a:t> </a:t>
            </a:r>
            <a:r>
              <a:rPr lang="sv-SE" b="1" dirty="0">
                <a:ea typeface="Calibri" panose="020F0502020204030204" pitchFamily="34" charset="0"/>
                <a:cs typeface="Times New Roman" panose="02020603050405020304" pitchFamily="18" charset="0"/>
              </a:rPr>
              <a:t>År 1. </a:t>
            </a:r>
            <a:r>
              <a:rPr lang="sv-SE" dirty="0">
                <a:ea typeface="Calibri" panose="020F0502020204030204" pitchFamily="34" charset="0"/>
                <a:cs typeface="Times New Roman" panose="02020603050405020304" pitchFamily="18" charset="0"/>
              </a:rPr>
              <a:t>Delaktighet, Goda relationer, Värderingar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och regler</a:t>
            </a: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b="1" dirty="0">
                <a:ea typeface="Calibri" panose="020F0502020204030204" pitchFamily="34" charset="0"/>
                <a:cs typeface="Times New Roman" panose="02020603050405020304" pitchFamily="18" charset="0"/>
              </a:rPr>
              <a:t>År 2. </a:t>
            </a:r>
            <a:r>
              <a:rPr lang="sv-SE" dirty="0">
                <a:ea typeface="Calibri" panose="020F0502020204030204" pitchFamily="34" charset="0"/>
                <a:cs typeface="Times New Roman" panose="02020603050405020304" pitchFamily="18" charset="0"/>
              </a:rPr>
              <a:t>Psykisk hälsa, Fysisk hälsa, </a:t>
            </a:r>
            <a:r>
              <a:rPr lang="sv-SE" dirty="0" err="1">
                <a:ea typeface="Calibri" panose="020F0502020204030204" pitchFamily="34" charset="0"/>
                <a:cs typeface="Times New Roman" panose="02020603050405020304" pitchFamily="18" charset="0"/>
              </a:rPr>
              <a:t>Studiero</a:t>
            </a:r>
            <a:endParaRPr lang="sv-SE" dirty="0">
              <a:ea typeface="Calibri" panose="020F0502020204030204" pitchFamily="34" charset="0"/>
              <a:cs typeface="Times New Roman" panose="02020603050405020304" pitchFamily="18" charset="0"/>
            </a:endParaRPr>
          </a:p>
          <a:p>
            <a:pPr marL="285750" indent="-285750">
              <a:lnSpc>
                <a:spcPct val="100000"/>
              </a:lnSpc>
              <a:spcBef>
                <a:spcPts val="0"/>
              </a:spcBef>
              <a:spcAft>
                <a:spcPts val="1800"/>
              </a:spcAft>
              <a:buClr>
                <a:schemeClr val="dk1"/>
              </a:buClr>
              <a:buSzPts val="1100"/>
              <a:buFont typeface="Courier New" panose="02070309020205020404" pitchFamily="49" charset="0"/>
              <a:buChar char="o"/>
            </a:pPr>
            <a:r>
              <a:rPr lang="sv-SE" b="1" dirty="0">
                <a:ea typeface="Calibri" panose="020F0502020204030204" pitchFamily="34" charset="0"/>
                <a:cs typeface="Times New Roman" panose="02020603050405020304" pitchFamily="18" charset="0"/>
              </a:rPr>
              <a:t>År 3. </a:t>
            </a:r>
            <a:r>
              <a:rPr lang="sv-SE" dirty="0">
                <a:ea typeface="Calibri" panose="020F0502020204030204" pitchFamily="34" charset="0"/>
                <a:cs typeface="Times New Roman" panose="02020603050405020304" pitchFamily="18" charset="0"/>
              </a:rPr>
              <a:t>Miljö, Elevhälsa, Hanterbar och meningsfull undervisning</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pic>
        <p:nvPicPr>
          <p:cNvPr id="7" name="Bild 6">
            <a:extLst>
              <a:ext uri="{FF2B5EF4-FFF2-40B4-BE49-F238E27FC236}">
                <a16:creationId xmlns:a16="http://schemas.microsoft.com/office/drawing/2014/main" id="{F2D7E9F4-5F16-3C60-7834-5EE120DBAA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2192" y="4236158"/>
            <a:ext cx="1822551" cy="1822551"/>
          </a:xfrm>
          <a:prstGeom prst="rect">
            <a:avLst/>
          </a:prstGeom>
        </p:spPr>
      </p:pic>
      <p:pic>
        <p:nvPicPr>
          <p:cNvPr id="8" name="Bild 7">
            <a:extLst>
              <a:ext uri="{FF2B5EF4-FFF2-40B4-BE49-F238E27FC236}">
                <a16:creationId xmlns:a16="http://schemas.microsoft.com/office/drawing/2014/main" id="{39158D6D-3EB9-B6B6-953F-6EDA63CA23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7398" y="2348916"/>
            <a:ext cx="1667345" cy="1667345"/>
          </a:xfrm>
          <a:prstGeom prst="rect">
            <a:avLst/>
          </a:prstGeom>
        </p:spPr>
      </p:pic>
      <p:pic>
        <p:nvPicPr>
          <p:cNvPr id="9" name="Bild 8">
            <a:extLst>
              <a:ext uri="{FF2B5EF4-FFF2-40B4-BE49-F238E27FC236}">
                <a16:creationId xmlns:a16="http://schemas.microsoft.com/office/drawing/2014/main" id="{BC1DF0A2-60FD-CF91-49F2-5DA6D57309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2398" y="3363984"/>
            <a:ext cx="1744348" cy="1744348"/>
          </a:xfrm>
          <a:prstGeom prst="rect">
            <a:avLst/>
          </a:prstGeom>
        </p:spPr>
      </p:pic>
    </p:spTree>
    <p:extLst>
      <p:ext uri="{BB962C8B-B14F-4D97-AF65-F5344CB8AC3E}">
        <p14:creationId xmlns:p14="http://schemas.microsoft.com/office/powerpoint/2010/main" val="379495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latin typeface="Times New Roman" panose="02020603050405020304" pitchFamily="18" charset="0"/>
                <a:ea typeface="Times New Roman" panose="02020603050405020304" pitchFamily="18" charset="0"/>
                <a:cs typeface="Times New Roman" panose="02020603050405020304" pitchFamily="18" charset="0"/>
              </a:rPr>
              <a:t>Skapa grupper</a:t>
            </a:r>
          </a:p>
          <a:p>
            <a:pPr>
              <a:lnSpc>
                <a:spcPct val="100000"/>
              </a:lnSpc>
            </a:pPr>
            <a:endParaRPr lang="sv-SE" sz="1600" b="1" dirty="0">
              <a:latin typeface="+mn-lt"/>
              <a:ea typeface="Times New Roman" panose="02020603050405020304" pitchFamily="18" charset="0"/>
              <a:cs typeface="Times New Roman" panose="02020603050405020304" pitchFamily="18" charset="0"/>
            </a:endParaRPr>
          </a:p>
          <a:p>
            <a:pPr>
              <a:lnSpc>
                <a:spcPct val="100000"/>
              </a:lnSpc>
            </a:pPr>
            <a:endParaRPr lang="sv-SE" b="1" dirty="0"/>
          </a:p>
        </p:txBody>
      </p:sp>
      <p:sp>
        <p:nvSpPr>
          <p:cNvPr id="19" name="Platshållare för text 3">
            <a:extLst>
              <a:ext uri="{FF2B5EF4-FFF2-40B4-BE49-F238E27FC236}">
                <a16:creationId xmlns:a16="http://schemas.microsoft.com/office/drawing/2014/main" id="{ED200AFA-7D8E-243C-6D5A-CC1D20575C83}"/>
              </a:ext>
            </a:extLst>
          </p:cNvPr>
          <p:cNvSpPr>
            <a:spLocks noGrp="1"/>
          </p:cNvSpPr>
          <p:nvPr>
            <p:ph type="body" sz="half" idx="2"/>
          </p:nvPr>
        </p:nvSpPr>
        <p:spPr>
          <a:xfrm>
            <a:off x="839789" y="1994015"/>
            <a:ext cx="5503138" cy="1108000"/>
          </a:xfrm>
        </p:spPr>
        <p:txBody>
          <a:bodyPr/>
          <a:lstStyle/>
          <a:p>
            <a:pPr>
              <a:lnSpc>
                <a:spcPct val="100000"/>
              </a:lnSpc>
              <a:spcBef>
                <a:spcPts val="0"/>
              </a:spcBef>
              <a:spcAft>
                <a:spcPts val="1800"/>
              </a:spcAft>
              <a:buClr>
                <a:schemeClr val="dk1"/>
              </a:buClr>
              <a:buSzPts val="1100"/>
            </a:pPr>
            <a:r>
              <a:rPr lang="sv-SE" b="1" dirty="0">
                <a:latin typeface="Times New Roman" panose="02020603050405020304" pitchFamily="18" charset="0"/>
                <a:ea typeface="Times New Roman" panose="02020603050405020304" pitchFamily="18" charset="0"/>
                <a:cs typeface="Times New Roman" panose="02020603050405020304" pitchFamily="18" charset="0"/>
              </a:rPr>
              <a:t>– dela </a:t>
            </a:r>
            <a:r>
              <a:rPr lang="sv-SE" b="1" dirty="0">
                <a:latin typeface="Times New Roman" panose="02020603050405020304" pitchFamily="18" charset="0"/>
                <a:ea typeface="Times New Roman" panose="02020603050405020304" pitchFamily="18" charset="0"/>
              </a:rPr>
              <a:t>in i så många grupper som behövs för att genomföra olika aktiviteter till de framröstade områdena</a:t>
            </a:r>
            <a:endParaRPr lang="sv-SE" dirty="0">
              <a:ea typeface="+mn-lt"/>
              <a:cs typeface="Times New Roman" panose="02020603050405020304" pitchFamily="18" charset="0"/>
            </a:endParaRPr>
          </a:p>
          <a:p>
            <a:endParaRPr lang="sv-SE" dirty="0">
              <a:ea typeface="+mn-lt"/>
              <a:cs typeface="Times New Roman" panose="02020603050405020304" pitchFamily="18" charset="0"/>
            </a:endParaRPr>
          </a:p>
          <a:p>
            <a:r>
              <a:rPr lang="sv-SE" b="1" dirty="0">
                <a:ea typeface="Times New Roman" panose="02020603050405020304" pitchFamily="18" charset="0"/>
              </a:rPr>
              <a:t>Eleverna har: </a:t>
            </a:r>
          </a:p>
          <a:p>
            <a:pPr marL="171450" indent="-171450">
              <a:buFont typeface="Courier New" panose="02070309020205020404" pitchFamily="49" charset="0"/>
              <a:buChar char="o"/>
            </a:pPr>
            <a:r>
              <a:rPr lang="sv-SE" sz="1200" dirty="0">
                <a:ea typeface="Times New Roman" panose="02020603050405020304" pitchFamily="18" charset="0"/>
              </a:rPr>
              <a:t>röstat fram aktiviteter som de önskar genomföra på klass- eller skolnivå,</a:t>
            </a:r>
          </a:p>
          <a:p>
            <a:pPr marL="171450" indent="-171450">
              <a:buFont typeface="Courier New" panose="02070309020205020404" pitchFamily="49" charset="0"/>
              <a:buChar char="o"/>
            </a:pPr>
            <a:r>
              <a:rPr lang="sv-SE" sz="1200" dirty="0">
                <a:ea typeface="Times New Roman" panose="02020603050405020304" pitchFamily="18" charset="0"/>
              </a:rPr>
              <a:t>har tagit fram mål som de önskar uppnå,</a:t>
            </a:r>
          </a:p>
          <a:p>
            <a:pPr marL="171450" indent="-171450">
              <a:buFont typeface="Courier New" panose="02070309020205020404" pitchFamily="49" charset="0"/>
              <a:buChar char="o"/>
            </a:pPr>
            <a:r>
              <a:rPr lang="sv-SE" sz="1200" dirty="0">
                <a:ea typeface="Times New Roman" panose="02020603050405020304" pitchFamily="18" charset="0"/>
              </a:rPr>
              <a:t>har fått prova på att arbeta i grupper, </a:t>
            </a:r>
          </a:p>
          <a:p>
            <a:pPr marL="171450" indent="-171450">
              <a:buFont typeface="Courier New" panose="02070309020205020404" pitchFamily="49" charset="0"/>
              <a:buChar char="o"/>
            </a:pPr>
            <a:r>
              <a:rPr lang="sv-SE" sz="1200" dirty="0">
                <a:ea typeface="Times New Roman" panose="02020603050405020304" pitchFamily="18" charset="0"/>
              </a:rPr>
              <a:t>lärt sig olika demokratiska arbetsformer,</a:t>
            </a:r>
          </a:p>
          <a:p>
            <a:pPr marL="171450" indent="-171450">
              <a:spcAft>
                <a:spcPts val="1200"/>
              </a:spcAft>
              <a:buFont typeface="Courier New" panose="02070309020205020404" pitchFamily="49" charset="0"/>
              <a:buChar char="o"/>
            </a:pPr>
            <a:r>
              <a:rPr lang="sv-SE" sz="1200" dirty="0">
                <a:ea typeface="Times New Roman" panose="02020603050405020304" pitchFamily="18" charset="0"/>
              </a:rPr>
              <a:t>och har diskuterat olika roller som de kan ha i en grupp. </a:t>
            </a:r>
          </a:p>
          <a:p>
            <a:pPr marL="468000">
              <a:lnSpc>
                <a:spcPct val="100000"/>
              </a:lnSpc>
              <a:spcAft>
                <a:spcPts val="1800"/>
              </a:spcAft>
            </a:pPr>
            <a:r>
              <a:rPr lang="sv-SE" sz="1200" b="1" dirty="0">
                <a:ea typeface="Calibri" panose="020F0502020204030204" pitchFamily="34" charset="0"/>
                <a:cs typeface="Times New Roman" panose="02020603050405020304" pitchFamily="18" charset="0"/>
              </a:rPr>
              <a:t>Dela in klassen i tre grupper med lika många elever, i en klass med 30 elever blir det 10 elever per grupp. Grupperna får varsitt hälsofrämjande område att fördjupa sin inom. </a:t>
            </a:r>
          </a:p>
        </p:txBody>
      </p:sp>
      <p:pic>
        <p:nvPicPr>
          <p:cNvPr id="22" name="Bild 21">
            <a:extLst>
              <a:ext uri="{FF2B5EF4-FFF2-40B4-BE49-F238E27FC236}">
                <a16:creationId xmlns:a16="http://schemas.microsoft.com/office/drawing/2014/main" id="{0CDCBD80-855D-0823-E6AC-A102708A6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855072" y="5055114"/>
            <a:ext cx="472456" cy="472456"/>
          </a:xfrm>
          <a:prstGeom prst="rect">
            <a:avLst/>
          </a:prstGeom>
        </p:spPr>
      </p:pic>
      <p:pic>
        <p:nvPicPr>
          <p:cNvPr id="3" name="Bildobjekt 2">
            <a:extLst>
              <a:ext uri="{FF2B5EF4-FFF2-40B4-BE49-F238E27FC236}">
                <a16:creationId xmlns:a16="http://schemas.microsoft.com/office/drawing/2014/main" id="{6B011A21-8FE2-BEDB-99B7-9181267D6795}"/>
              </a:ext>
            </a:extLst>
          </p:cNvPr>
          <p:cNvPicPr>
            <a:picLocks noChangeAspect="1"/>
          </p:cNvPicPr>
          <p:nvPr/>
        </p:nvPicPr>
        <p:blipFill>
          <a:blip r:embed="rId5"/>
          <a:stretch>
            <a:fillRect/>
          </a:stretch>
        </p:blipFill>
        <p:spPr>
          <a:xfrm>
            <a:off x="7611322" y="1275928"/>
            <a:ext cx="3227830" cy="3227830"/>
          </a:xfrm>
          <a:prstGeom prst="rect">
            <a:avLst/>
          </a:prstGeom>
        </p:spPr>
      </p:pic>
    </p:spTree>
    <p:extLst>
      <p:ext uri="{BB962C8B-B14F-4D97-AF65-F5344CB8AC3E}">
        <p14:creationId xmlns:p14="http://schemas.microsoft.com/office/powerpoint/2010/main" val="257391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latin typeface="Times New Roman" panose="02020603050405020304" pitchFamily="18" charset="0"/>
                <a:ea typeface="Times New Roman" panose="02020603050405020304" pitchFamily="18" charset="0"/>
                <a:cs typeface="Times New Roman" panose="02020603050405020304" pitchFamily="18" charset="0"/>
              </a:rPr>
              <a:t>Upplägg för År 1</a:t>
            </a:r>
          </a:p>
          <a:p>
            <a:pPr>
              <a:lnSpc>
                <a:spcPct val="100000"/>
              </a:lnSpc>
            </a:pPr>
            <a:endParaRPr lang="sv-SE" sz="1600" b="1" dirty="0">
              <a:latin typeface="+mn-lt"/>
              <a:ea typeface="Times New Roman" panose="02020603050405020304" pitchFamily="18" charset="0"/>
              <a:cs typeface="Times New Roman" panose="02020603050405020304" pitchFamily="18" charset="0"/>
            </a:endParaRPr>
          </a:p>
          <a:p>
            <a:pPr>
              <a:lnSpc>
                <a:spcPct val="100000"/>
              </a:lnSpc>
            </a:pPr>
            <a:endParaRPr lang="sv-SE" b="1" dirty="0"/>
          </a:p>
        </p:txBody>
      </p:sp>
      <p:sp>
        <p:nvSpPr>
          <p:cNvPr id="19" name="Platshållare för text 3">
            <a:extLst>
              <a:ext uri="{FF2B5EF4-FFF2-40B4-BE49-F238E27FC236}">
                <a16:creationId xmlns:a16="http://schemas.microsoft.com/office/drawing/2014/main" id="{ED200AFA-7D8E-243C-6D5A-CC1D20575C83}"/>
              </a:ext>
            </a:extLst>
          </p:cNvPr>
          <p:cNvSpPr>
            <a:spLocks noGrp="1"/>
          </p:cNvSpPr>
          <p:nvPr>
            <p:ph type="body" sz="half" idx="2"/>
          </p:nvPr>
        </p:nvSpPr>
        <p:spPr>
          <a:xfrm>
            <a:off x="839789" y="1994015"/>
            <a:ext cx="5503138" cy="1108000"/>
          </a:xfrm>
        </p:spPr>
        <p:txBody>
          <a:bodyPr/>
          <a:lstStyle/>
          <a:p>
            <a:pPr>
              <a:lnSpc>
                <a:spcPct val="100000"/>
              </a:lnSpc>
              <a:spcBef>
                <a:spcPts val="0"/>
              </a:spcBef>
              <a:spcAft>
                <a:spcPts val="1800"/>
              </a:spcAft>
              <a:buClr>
                <a:schemeClr val="dk1"/>
              </a:buClr>
              <a:buSzPts val="1100"/>
            </a:pPr>
            <a:r>
              <a:rPr lang="sv-SE" b="1" dirty="0">
                <a:latin typeface="Times New Roman" panose="02020603050405020304" pitchFamily="18" charset="0"/>
                <a:ea typeface="Times New Roman" panose="02020603050405020304" pitchFamily="18" charset="0"/>
                <a:cs typeface="Times New Roman" panose="02020603050405020304" pitchFamily="18" charset="0"/>
              </a:rPr>
              <a:t>Klassen är indelad i tre grupper</a:t>
            </a:r>
            <a:endParaRPr lang="sv-SE" dirty="0">
              <a:ea typeface="+mn-lt"/>
              <a:cs typeface="Times New Roman" panose="02020603050405020304" pitchFamily="18" charset="0"/>
            </a:endParaRPr>
          </a:p>
          <a:p>
            <a:endParaRPr lang="sv-SE" dirty="0">
              <a:ea typeface="+mn-lt"/>
              <a:cs typeface="Times New Roman" panose="02020603050405020304" pitchFamily="18" charset="0"/>
            </a:endParaRPr>
          </a:p>
        </p:txBody>
      </p:sp>
      <p:sp>
        <p:nvSpPr>
          <p:cNvPr id="7" name="Rektangel 6">
            <a:extLst>
              <a:ext uri="{FF2B5EF4-FFF2-40B4-BE49-F238E27FC236}">
                <a16:creationId xmlns:a16="http://schemas.microsoft.com/office/drawing/2014/main" id="{4DEFB40F-4914-B688-E5B7-267C96488B7D}"/>
              </a:ext>
            </a:extLst>
          </p:cNvPr>
          <p:cNvSpPr/>
          <p:nvPr/>
        </p:nvSpPr>
        <p:spPr>
          <a:xfrm>
            <a:off x="6956655" y="2955688"/>
            <a:ext cx="2545154" cy="2449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79FC03-7C63-DA04-40F9-2F97F6BF66E8}"/>
              </a:ext>
            </a:extLst>
          </p:cNvPr>
          <p:cNvSpPr/>
          <p:nvPr/>
        </p:nvSpPr>
        <p:spPr>
          <a:xfrm>
            <a:off x="3937978" y="2955688"/>
            <a:ext cx="2545154" cy="2449286"/>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9B6AD-EA47-E0FB-B59D-9950D2F7A0DC}"/>
              </a:ext>
            </a:extLst>
          </p:cNvPr>
          <p:cNvSpPr/>
          <p:nvPr/>
        </p:nvSpPr>
        <p:spPr>
          <a:xfrm>
            <a:off x="919301" y="2955688"/>
            <a:ext cx="2545154" cy="24492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text 3">
            <a:extLst>
              <a:ext uri="{FF2B5EF4-FFF2-40B4-BE49-F238E27FC236}">
                <a16:creationId xmlns:a16="http://schemas.microsoft.com/office/drawing/2014/main" id="{CE741EDF-2298-07A1-E64C-9B1B0DFE8121}"/>
              </a:ext>
            </a:extLst>
          </p:cNvPr>
          <p:cNvSpPr txBox="1">
            <a:spLocks/>
          </p:cNvSpPr>
          <p:nvPr/>
        </p:nvSpPr>
        <p:spPr>
          <a:xfrm>
            <a:off x="1075317" y="3252070"/>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1</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spcAft>
                <a:spcPts val="1800"/>
              </a:spcAft>
              <a:buClr>
                <a:schemeClr val="dk1"/>
              </a:buClr>
              <a:buSzPts val="1100"/>
            </a:pPr>
            <a:r>
              <a:rPr lang="sv-SE" sz="1400" b="1" dirty="0">
                <a:ea typeface="+mn-lt"/>
                <a:cs typeface="Times New Roman" panose="02020603050405020304" pitchFamily="18" charset="0"/>
              </a:rPr>
              <a:t>Delaktighet</a:t>
            </a:r>
          </a:p>
        </p:txBody>
      </p:sp>
      <p:sp>
        <p:nvSpPr>
          <p:cNvPr id="12" name="Platshållare för text 3">
            <a:extLst>
              <a:ext uri="{FF2B5EF4-FFF2-40B4-BE49-F238E27FC236}">
                <a16:creationId xmlns:a16="http://schemas.microsoft.com/office/drawing/2014/main" id="{495A1052-0163-ACB9-517A-172A6C3C1E30}"/>
              </a:ext>
            </a:extLst>
          </p:cNvPr>
          <p:cNvSpPr txBox="1">
            <a:spLocks/>
          </p:cNvSpPr>
          <p:nvPr/>
        </p:nvSpPr>
        <p:spPr>
          <a:xfrm>
            <a:off x="4093348"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2</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Goda relationer</a:t>
            </a:r>
          </a:p>
        </p:txBody>
      </p:sp>
      <p:sp>
        <p:nvSpPr>
          <p:cNvPr id="13" name="Platshållare för text 3">
            <a:extLst>
              <a:ext uri="{FF2B5EF4-FFF2-40B4-BE49-F238E27FC236}">
                <a16:creationId xmlns:a16="http://schemas.microsoft.com/office/drawing/2014/main" id="{24683FC0-4FC8-1EBE-2D4A-C316B5578E78}"/>
              </a:ext>
            </a:extLst>
          </p:cNvPr>
          <p:cNvSpPr txBox="1">
            <a:spLocks/>
          </p:cNvSpPr>
          <p:nvPr/>
        </p:nvSpPr>
        <p:spPr>
          <a:xfrm>
            <a:off x="7112025"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3</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Värderingar och regler</a:t>
            </a:r>
          </a:p>
        </p:txBody>
      </p:sp>
    </p:spTree>
    <p:extLst>
      <p:ext uri="{BB962C8B-B14F-4D97-AF65-F5344CB8AC3E}">
        <p14:creationId xmlns:p14="http://schemas.microsoft.com/office/powerpoint/2010/main" val="388765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latin typeface="Times New Roman" panose="02020603050405020304" pitchFamily="18" charset="0"/>
                <a:ea typeface="Times New Roman" panose="02020603050405020304" pitchFamily="18" charset="0"/>
                <a:cs typeface="Times New Roman" panose="02020603050405020304" pitchFamily="18" charset="0"/>
              </a:rPr>
              <a:t>Upplägg för År 2</a:t>
            </a:r>
          </a:p>
          <a:p>
            <a:pPr>
              <a:lnSpc>
                <a:spcPct val="100000"/>
              </a:lnSpc>
            </a:pPr>
            <a:endParaRPr lang="sv-SE" sz="1600" b="1" dirty="0">
              <a:latin typeface="+mn-lt"/>
              <a:ea typeface="Times New Roman" panose="02020603050405020304" pitchFamily="18" charset="0"/>
              <a:cs typeface="Times New Roman" panose="02020603050405020304" pitchFamily="18" charset="0"/>
            </a:endParaRPr>
          </a:p>
          <a:p>
            <a:pPr>
              <a:lnSpc>
                <a:spcPct val="100000"/>
              </a:lnSpc>
            </a:pPr>
            <a:endParaRPr lang="sv-SE" b="1" dirty="0"/>
          </a:p>
        </p:txBody>
      </p:sp>
      <p:sp>
        <p:nvSpPr>
          <p:cNvPr id="19" name="Platshållare för text 3">
            <a:extLst>
              <a:ext uri="{FF2B5EF4-FFF2-40B4-BE49-F238E27FC236}">
                <a16:creationId xmlns:a16="http://schemas.microsoft.com/office/drawing/2014/main" id="{ED200AFA-7D8E-243C-6D5A-CC1D20575C83}"/>
              </a:ext>
            </a:extLst>
          </p:cNvPr>
          <p:cNvSpPr>
            <a:spLocks noGrp="1"/>
          </p:cNvSpPr>
          <p:nvPr>
            <p:ph type="body" sz="half" idx="2"/>
          </p:nvPr>
        </p:nvSpPr>
        <p:spPr>
          <a:xfrm>
            <a:off x="839789" y="1994015"/>
            <a:ext cx="5503138" cy="1108000"/>
          </a:xfrm>
        </p:spPr>
        <p:txBody>
          <a:bodyPr/>
          <a:lstStyle/>
          <a:p>
            <a:pPr>
              <a:lnSpc>
                <a:spcPct val="100000"/>
              </a:lnSpc>
              <a:spcBef>
                <a:spcPts val="0"/>
              </a:spcBef>
              <a:spcAft>
                <a:spcPts val="1800"/>
              </a:spcAft>
              <a:buClr>
                <a:schemeClr val="dk1"/>
              </a:buClr>
              <a:buSzPts val="1100"/>
            </a:pPr>
            <a:r>
              <a:rPr lang="sv-SE" b="1" dirty="0">
                <a:latin typeface="Times New Roman" panose="02020603050405020304" pitchFamily="18" charset="0"/>
                <a:ea typeface="Times New Roman" panose="02020603050405020304" pitchFamily="18" charset="0"/>
                <a:cs typeface="Times New Roman" panose="02020603050405020304" pitchFamily="18" charset="0"/>
              </a:rPr>
              <a:t>Klassen är indelad i tre grupper</a:t>
            </a:r>
            <a:endParaRPr lang="sv-SE" dirty="0">
              <a:ea typeface="+mn-lt"/>
              <a:cs typeface="Times New Roman" panose="02020603050405020304" pitchFamily="18" charset="0"/>
            </a:endParaRPr>
          </a:p>
          <a:p>
            <a:endParaRPr lang="sv-SE" dirty="0">
              <a:ea typeface="+mn-lt"/>
              <a:cs typeface="Times New Roman" panose="02020603050405020304" pitchFamily="18" charset="0"/>
            </a:endParaRPr>
          </a:p>
        </p:txBody>
      </p:sp>
      <p:sp>
        <p:nvSpPr>
          <p:cNvPr id="7" name="Rektangel 6">
            <a:extLst>
              <a:ext uri="{FF2B5EF4-FFF2-40B4-BE49-F238E27FC236}">
                <a16:creationId xmlns:a16="http://schemas.microsoft.com/office/drawing/2014/main" id="{4DEFB40F-4914-B688-E5B7-267C96488B7D}"/>
              </a:ext>
            </a:extLst>
          </p:cNvPr>
          <p:cNvSpPr/>
          <p:nvPr/>
        </p:nvSpPr>
        <p:spPr>
          <a:xfrm>
            <a:off x="6956655" y="2955688"/>
            <a:ext cx="2545154" cy="2449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79FC03-7C63-DA04-40F9-2F97F6BF66E8}"/>
              </a:ext>
            </a:extLst>
          </p:cNvPr>
          <p:cNvSpPr/>
          <p:nvPr/>
        </p:nvSpPr>
        <p:spPr>
          <a:xfrm>
            <a:off x="3937978" y="2955688"/>
            <a:ext cx="2545154" cy="2449286"/>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9B6AD-EA47-E0FB-B59D-9950D2F7A0DC}"/>
              </a:ext>
            </a:extLst>
          </p:cNvPr>
          <p:cNvSpPr/>
          <p:nvPr/>
        </p:nvSpPr>
        <p:spPr>
          <a:xfrm>
            <a:off x="919301" y="2955688"/>
            <a:ext cx="2545154" cy="24492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text 3">
            <a:extLst>
              <a:ext uri="{FF2B5EF4-FFF2-40B4-BE49-F238E27FC236}">
                <a16:creationId xmlns:a16="http://schemas.microsoft.com/office/drawing/2014/main" id="{CE741EDF-2298-07A1-E64C-9B1B0DFE8121}"/>
              </a:ext>
            </a:extLst>
          </p:cNvPr>
          <p:cNvSpPr txBox="1">
            <a:spLocks/>
          </p:cNvSpPr>
          <p:nvPr/>
        </p:nvSpPr>
        <p:spPr>
          <a:xfrm>
            <a:off x="1075317" y="3252070"/>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1</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Psykisk hälsa</a:t>
            </a:r>
          </a:p>
        </p:txBody>
      </p:sp>
      <p:sp>
        <p:nvSpPr>
          <p:cNvPr id="12" name="Platshållare för text 3">
            <a:extLst>
              <a:ext uri="{FF2B5EF4-FFF2-40B4-BE49-F238E27FC236}">
                <a16:creationId xmlns:a16="http://schemas.microsoft.com/office/drawing/2014/main" id="{495A1052-0163-ACB9-517A-172A6C3C1E30}"/>
              </a:ext>
            </a:extLst>
          </p:cNvPr>
          <p:cNvSpPr txBox="1">
            <a:spLocks/>
          </p:cNvSpPr>
          <p:nvPr/>
        </p:nvSpPr>
        <p:spPr>
          <a:xfrm>
            <a:off x="4093348"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2</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Fysisk hälsa</a:t>
            </a:r>
          </a:p>
        </p:txBody>
      </p:sp>
      <p:sp>
        <p:nvSpPr>
          <p:cNvPr id="13" name="Platshållare för text 3">
            <a:extLst>
              <a:ext uri="{FF2B5EF4-FFF2-40B4-BE49-F238E27FC236}">
                <a16:creationId xmlns:a16="http://schemas.microsoft.com/office/drawing/2014/main" id="{24683FC0-4FC8-1EBE-2D4A-C316B5578E78}"/>
              </a:ext>
            </a:extLst>
          </p:cNvPr>
          <p:cNvSpPr txBox="1">
            <a:spLocks/>
          </p:cNvSpPr>
          <p:nvPr/>
        </p:nvSpPr>
        <p:spPr>
          <a:xfrm>
            <a:off x="7112025"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3</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err="1">
                <a:ea typeface="+mn-lt"/>
                <a:cs typeface="Times New Roman" panose="02020603050405020304" pitchFamily="18" charset="0"/>
              </a:rPr>
              <a:t>Studiero</a:t>
            </a:r>
            <a:endParaRPr lang="sv-SE" sz="1400" b="1" dirty="0">
              <a:ea typeface="+mn-lt"/>
              <a:cs typeface="Times New Roman" panose="02020603050405020304" pitchFamily="18" charset="0"/>
            </a:endParaRPr>
          </a:p>
        </p:txBody>
      </p:sp>
    </p:spTree>
    <p:extLst>
      <p:ext uri="{BB962C8B-B14F-4D97-AF65-F5344CB8AC3E}">
        <p14:creationId xmlns:p14="http://schemas.microsoft.com/office/powerpoint/2010/main" val="252698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latin typeface="Times New Roman" panose="02020603050405020304" pitchFamily="18" charset="0"/>
                <a:ea typeface="Times New Roman" panose="02020603050405020304" pitchFamily="18" charset="0"/>
                <a:cs typeface="Times New Roman" panose="02020603050405020304" pitchFamily="18" charset="0"/>
              </a:rPr>
              <a:t>Upplägg för År 3</a:t>
            </a:r>
          </a:p>
          <a:p>
            <a:pPr>
              <a:lnSpc>
                <a:spcPct val="100000"/>
              </a:lnSpc>
            </a:pPr>
            <a:endParaRPr lang="sv-SE" sz="1600" b="1" dirty="0">
              <a:latin typeface="+mn-lt"/>
              <a:ea typeface="Times New Roman" panose="02020603050405020304" pitchFamily="18" charset="0"/>
              <a:cs typeface="Times New Roman" panose="02020603050405020304" pitchFamily="18" charset="0"/>
            </a:endParaRPr>
          </a:p>
          <a:p>
            <a:pPr>
              <a:lnSpc>
                <a:spcPct val="100000"/>
              </a:lnSpc>
            </a:pPr>
            <a:endParaRPr lang="sv-SE" b="1" dirty="0"/>
          </a:p>
        </p:txBody>
      </p:sp>
      <p:sp>
        <p:nvSpPr>
          <p:cNvPr id="19" name="Platshållare för text 3">
            <a:extLst>
              <a:ext uri="{FF2B5EF4-FFF2-40B4-BE49-F238E27FC236}">
                <a16:creationId xmlns:a16="http://schemas.microsoft.com/office/drawing/2014/main" id="{ED200AFA-7D8E-243C-6D5A-CC1D20575C83}"/>
              </a:ext>
            </a:extLst>
          </p:cNvPr>
          <p:cNvSpPr>
            <a:spLocks noGrp="1"/>
          </p:cNvSpPr>
          <p:nvPr>
            <p:ph type="body" sz="half" idx="2"/>
          </p:nvPr>
        </p:nvSpPr>
        <p:spPr>
          <a:xfrm>
            <a:off x="839789" y="1994015"/>
            <a:ext cx="5503138" cy="1108000"/>
          </a:xfrm>
        </p:spPr>
        <p:txBody>
          <a:bodyPr/>
          <a:lstStyle/>
          <a:p>
            <a:pPr>
              <a:lnSpc>
                <a:spcPct val="100000"/>
              </a:lnSpc>
              <a:spcBef>
                <a:spcPts val="0"/>
              </a:spcBef>
              <a:spcAft>
                <a:spcPts val="1800"/>
              </a:spcAft>
              <a:buClr>
                <a:schemeClr val="dk1"/>
              </a:buClr>
              <a:buSzPts val="1100"/>
            </a:pPr>
            <a:r>
              <a:rPr lang="sv-SE" b="1" dirty="0">
                <a:latin typeface="Times New Roman" panose="02020603050405020304" pitchFamily="18" charset="0"/>
                <a:ea typeface="Times New Roman" panose="02020603050405020304" pitchFamily="18" charset="0"/>
                <a:cs typeface="Times New Roman" panose="02020603050405020304" pitchFamily="18" charset="0"/>
              </a:rPr>
              <a:t>Klassen är indelad i tre grupper</a:t>
            </a:r>
            <a:endParaRPr lang="sv-SE" dirty="0">
              <a:ea typeface="+mn-lt"/>
              <a:cs typeface="Times New Roman" panose="02020603050405020304" pitchFamily="18" charset="0"/>
            </a:endParaRPr>
          </a:p>
          <a:p>
            <a:endParaRPr lang="sv-SE" dirty="0">
              <a:ea typeface="+mn-lt"/>
              <a:cs typeface="Times New Roman" panose="02020603050405020304" pitchFamily="18" charset="0"/>
            </a:endParaRPr>
          </a:p>
        </p:txBody>
      </p:sp>
      <p:sp>
        <p:nvSpPr>
          <p:cNvPr id="7" name="Rektangel 6">
            <a:extLst>
              <a:ext uri="{FF2B5EF4-FFF2-40B4-BE49-F238E27FC236}">
                <a16:creationId xmlns:a16="http://schemas.microsoft.com/office/drawing/2014/main" id="{4DEFB40F-4914-B688-E5B7-267C96488B7D}"/>
              </a:ext>
            </a:extLst>
          </p:cNvPr>
          <p:cNvSpPr/>
          <p:nvPr/>
        </p:nvSpPr>
        <p:spPr>
          <a:xfrm>
            <a:off x="6956655" y="2955688"/>
            <a:ext cx="2545154" cy="2449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79FC03-7C63-DA04-40F9-2F97F6BF66E8}"/>
              </a:ext>
            </a:extLst>
          </p:cNvPr>
          <p:cNvSpPr/>
          <p:nvPr/>
        </p:nvSpPr>
        <p:spPr>
          <a:xfrm>
            <a:off x="3937978" y="2955688"/>
            <a:ext cx="2545154" cy="2449286"/>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8B39B6AD-EA47-E0FB-B59D-9950D2F7A0DC}"/>
              </a:ext>
            </a:extLst>
          </p:cNvPr>
          <p:cNvSpPr/>
          <p:nvPr/>
        </p:nvSpPr>
        <p:spPr>
          <a:xfrm>
            <a:off x="919301" y="2955688"/>
            <a:ext cx="2545154" cy="2449286"/>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text 3">
            <a:extLst>
              <a:ext uri="{FF2B5EF4-FFF2-40B4-BE49-F238E27FC236}">
                <a16:creationId xmlns:a16="http://schemas.microsoft.com/office/drawing/2014/main" id="{CE741EDF-2298-07A1-E64C-9B1B0DFE8121}"/>
              </a:ext>
            </a:extLst>
          </p:cNvPr>
          <p:cNvSpPr txBox="1">
            <a:spLocks/>
          </p:cNvSpPr>
          <p:nvPr/>
        </p:nvSpPr>
        <p:spPr>
          <a:xfrm>
            <a:off x="1075317" y="3252070"/>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1</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Miljö</a:t>
            </a:r>
          </a:p>
        </p:txBody>
      </p:sp>
      <p:sp>
        <p:nvSpPr>
          <p:cNvPr id="12" name="Platshållare för text 3">
            <a:extLst>
              <a:ext uri="{FF2B5EF4-FFF2-40B4-BE49-F238E27FC236}">
                <a16:creationId xmlns:a16="http://schemas.microsoft.com/office/drawing/2014/main" id="{495A1052-0163-ACB9-517A-172A6C3C1E30}"/>
              </a:ext>
            </a:extLst>
          </p:cNvPr>
          <p:cNvSpPr txBox="1">
            <a:spLocks/>
          </p:cNvSpPr>
          <p:nvPr/>
        </p:nvSpPr>
        <p:spPr>
          <a:xfrm>
            <a:off x="4093348"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2</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Elevhälsa</a:t>
            </a:r>
          </a:p>
        </p:txBody>
      </p:sp>
      <p:sp>
        <p:nvSpPr>
          <p:cNvPr id="13" name="Platshållare för text 3">
            <a:extLst>
              <a:ext uri="{FF2B5EF4-FFF2-40B4-BE49-F238E27FC236}">
                <a16:creationId xmlns:a16="http://schemas.microsoft.com/office/drawing/2014/main" id="{24683FC0-4FC8-1EBE-2D4A-C316B5578E78}"/>
              </a:ext>
            </a:extLst>
          </p:cNvPr>
          <p:cNvSpPr txBox="1">
            <a:spLocks/>
          </p:cNvSpPr>
          <p:nvPr/>
        </p:nvSpPr>
        <p:spPr>
          <a:xfrm>
            <a:off x="7112025" y="3252069"/>
            <a:ext cx="2234413" cy="13179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50000"/>
              </a:lnSpc>
              <a:spcBef>
                <a:spcPts val="0"/>
              </a:spcBef>
              <a:spcAft>
                <a:spcPts val="1800"/>
              </a:spcAft>
              <a:buClr>
                <a:schemeClr val="dk1"/>
              </a:buClr>
              <a:buSzPts val="1100"/>
            </a:pPr>
            <a:r>
              <a:rPr lang="sv-SE" b="1" dirty="0">
                <a:ea typeface="+mn-lt"/>
                <a:cs typeface="Times New Roman" panose="02020603050405020304" pitchFamily="18" charset="0"/>
              </a:rPr>
              <a:t>Grupp 3</a:t>
            </a:r>
          </a:p>
          <a:p>
            <a:pPr algn="ctr">
              <a:lnSpc>
                <a:spcPct val="100000"/>
              </a:lnSpc>
              <a:spcBef>
                <a:spcPts val="0"/>
              </a:spcBef>
              <a:buClr>
                <a:schemeClr val="dk1"/>
              </a:buClr>
              <a:buSzPts val="1100"/>
            </a:pPr>
            <a:r>
              <a:rPr lang="sv-SE" sz="1400" dirty="0">
                <a:ea typeface="+mn-lt"/>
                <a:cs typeface="Times New Roman" panose="02020603050405020304" pitchFamily="18" charset="0"/>
              </a:rPr>
              <a:t>fördjupar sig inom det hälsofrämjande området </a:t>
            </a:r>
          </a:p>
          <a:p>
            <a:pPr algn="ctr">
              <a:lnSpc>
                <a:spcPct val="100000"/>
              </a:lnSpc>
              <a:spcBef>
                <a:spcPts val="0"/>
              </a:spcBef>
              <a:buClr>
                <a:schemeClr val="dk1"/>
              </a:buClr>
              <a:buSzPts val="1100"/>
            </a:pPr>
            <a:r>
              <a:rPr lang="sv-SE" sz="1400" b="1" dirty="0">
                <a:ea typeface="+mn-lt"/>
                <a:cs typeface="Times New Roman" panose="02020603050405020304" pitchFamily="18" charset="0"/>
              </a:rPr>
              <a:t>Hanterbar och meningsfull undervisning </a:t>
            </a:r>
          </a:p>
        </p:txBody>
      </p:sp>
    </p:spTree>
    <p:extLst>
      <p:ext uri="{BB962C8B-B14F-4D97-AF65-F5344CB8AC3E}">
        <p14:creationId xmlns:p14="http://schemas.microsoft.com/office/powerpoint/2010/main" val="1588333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Drivkraft och styrkor:</a:t>
            </a:r>
            <a:br>
              <a:rPr lang="sv-SE" b="1" dirty="0"/>
            </a:br>
            <a:r>
              <a:rPr lang="sv-SE" b="1" dirty="0"/>
              <a:t>Speed-</a:t>
            </a:r>
            <a:r>
              <a:rPr lang="sv-SE" b="1" dirty="0" err="1"/>
              <a:t>dating</a:t>
            </a:r>
            <a:endParaRPr lang="sv-SE" b="1" dirty="0"/>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3217123"/>
            <a:ext cx="626353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Aft>
                <a:spcPts val="1200"/>
              </a:spcAft>
            </a:pPr>
            <a:r>
              <a:rPr lang="sv-SE" dirty="0">
                <a:ea typeface="Calibri" panose="020F0502020204030204" pitchFamily="34" charset="0"/>
                <a:cs typeface="Times New Roman" panose="02020603050405020304" pitchFamily="18" charset="0"/>
              </a:rPr>
              <a:t>Övningen görs inom gruppen. Samtliga elever ska samtala med varandra. Eleverna delas in i par. 30 sekunder per person.</a:t>
            </a:r>
          </a:p>
          <a:p>
            <a:pPr marL="486000">
              <a:lnSpc>
                <a:spcPct val="100000"/>
              </a:lnSpc>
            </a:pPr>
            <a:r>
              <a:rPr lang="sv-SE" sz="1200" dirty="0">
                <a:ea typeface="Calibri" panose="020F0502020204030204" pitchFamily="34" charset="0"/>
                <a:cs typeface="Times New Roman" panose="02020603050405020304" pitchFamily="18" charset="0"/>
              </a:rPr>
              <a:t>Vår aktivitet är viktig därför att...</a:t>
            </a:r>
          </a:p>
          <a:p>
            <a:pPr marL="486000">
              <a:lnSpc>
                <a:spcPct val="100000"/>
              </a:lnSpc>
            </a:pPr>
            <a:r>
              <a:rPr lang="sv-SE" sz="1200" dirty="0">
                <a:ea typeface="Calibri" panose="020F0502020204030204" pitchFamily="34" charset="0"/>
                <a:cs typeface="Times New Roman" panose="02020603050405020304" pitchFamily="18" charset="0"/>
              </a:rPr>
              <a:t>Det här kan jag bidra med i gruppen/mina styrkor är </a:t>
            </a:r>
            <a:br>
              <a:rPr lang="sv-SE" sz="1200" dirty="0">
                <a:ea typeface="Calibri" panose="020F0502020204030204" pitchFamily="34" charset="0"/>
                <a:cs typeface="Times New Roman" panose="02020603050405020304" pitchFamily="18" charset="0"/>
              </a:rPr>
            </a:br>
            <a:r>
              <a:rPr lang="sv-SE" sz="1200" dirty="0">
                <a:ea typeface="Calibri" panose="020F0502020204030204" pitchFamily="34" charset="0"/>
                <a:cs typeface="Times New Roman" panose="02020603050405020304" pitchFamily="18" charset="0"/>
              </a:rPr>
              <a:t>(</a:t>
            </a:r>
            <a:r>
              <a:rPr lang="sv-SE" sz="1200" b="1" dirty="0">
                <a:ea typeface="Calibri" panose="020F0502020204030204" pitchFamily="34" charset="0"/>
                <a:cs typeface="Times New Roman" panose="02020603050405020304" pitchFamily="18" charset="0"/>
              </a:rPr>
              <a:t>exempel:</a:t>
            </a:r>
            <a:r>
              <a:rPr lang="sv-SE" sz="1200" dirty="0">
                <a:ea typeface="Calibri" panose="020F0502020204030204" pitchFamily="34" charset="0"/>
                <a:cs typeface="Times New Roman" panose="02020603050405020304" pitchFamily="18" charset="0"/>
              </a:rPr>
              <a:t> bra på att organisera, komma med idéer, skriva...)</a:t>
            </a:r>
          </a:p>
        </p:txBody>
      </p:sp>
      <p:pic>
        <p:nvPicPr>
          <p:cNvPr id="3" name="Bildobjekt 2">
            <a:extLst>
              <a:ext uri="{FF2B5EF4-FFF2-40B4-BE49-F238E27FC236}">
                <a16:creationId xmlns:a16="http://schemas.microsoft.com/office/drawing/2014/main" id="{EFBA556B-F191-1C52-AEF5-579FFAD28F49}"/>
              </a:ext>
            </a:extLst>
          </p:cNvPr>
          <p:cNvPicPr>
            <a:picLocks noChangeAspect="1"/>
          </p:cNvPicPr>
          <p:nvPr/>
        </p:nvPicPr>
        <p:blipFill>
          <a:blip r:embed="rId3"/>
          <a:stretch>
            <a:fillRect/>
          </a:stretch>
        </p:blipFill>
        <p:spPr>
          <a:xfrm>
            <a:off x="7804726" y="1538185"/>
            <a:ext cx="3392009" cy="3392009"/>
          </a:xfrm>
          <a:prstGeom prst="rect">
            <a:avLst/>
          </a:prstGeom>
        </p:spPr>
      </p:pic>
    </p:spTree>
    <p:extLst>
      <p:ext uri="{BB962C8B-B14F-4D97-AF65-F5344CB8AC3E}">
        <p14:creationId xmlns:p14="http://schemas.microsoft.com/office/powerpoint/2010/main" val="206663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Utse gruppledare </a:t>
            </a:r>
            <a:br>
              <a:rPr lang="sv-SE" b="1" dirty="0"/>
            </a:br>
            <a:r>
              <a:rPr lang="sv-SE" b="1" dirty="0"/>
              <a:t>och sekreterare</a:t>
            </a:r>
          </a:p>
        </p:txBody>
      </p:sp>
      <p:sp>
        <p:nvSpPr>
          <p:cNvPr id="26" name="Platshållare för text 3">
            <a:extLst>
              <a:ext uri="{FF2B5EF4-FFF2-40B4-BE49-F238E27FC236}">
                <a16:creationId xmlns:a16="http://schemas.microsoft.com/office/drawing/2014/main" id="{D7C82F4D-6CB6-630B-B8BE-FDB3B067067C}"/>
              </a:ext>
            </a:extLst>
          </p:cNvPr>
          <p:cNvSpPr txBox="1">
            <a:spLocks/>
          </p:cNvSpPr>
          <p:nvPr/>
        </p:nvSpPr>
        <p:spPr>
          <a:xfrm>
            <a:off x="867231" y="3217123"/>
            <a:ext cx="626353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171450" indent="-171450">
              <a:lnSpc>
                <a:spcPct val="100000"/>
              </a:lnSpc>
              <a:spcAft>
                <a:spcPts val="1200"/>
              </a:spcAft>
              <a:buFont typeface="Courier New" panose="02070309020205020404" pitchFamily="49" charset="0"/>
              <a:buChar char="o"/>
            </a:pPr>
            <a:r>
              <a:rPr lang="sv" sz="1200" dirty="0">
                <a:cs typeface="Times New Roman" panose="02020603050405020304" pitchFamily="18" charset="0"/>
              </a:rPr>
              <a:t>Gruppledarna ansvarar för att följa upp att arbetet går framåt inom gruppen </a:t>
            </a:r>
            <a:br>
              <a:rPr lang="sv" sz="1200" dirty="0">
                <a:cs typeface="Times New Roman" panose="02020603050405020304" pitchFamily="18" charset="0"/>
              </a:rPr>
            </a:br>
            <a:r>
              <a:rPr lang="sv" sz="1200" dirty="0">
                <a:cs typeface="Times New Roman" panose="02020603050405020304" pitchFamily="18" charset="0"/>
              </a:rPr>
              <a:t>samt be om hjälp från mentor om det behövs.  </a:t>
            </a:r>
          </a:p>
          <a:p>
            <a:pPr marL="171450" indent="-171450">
              <a:lnSpc>
                <a:spcPct val="100000"/>
              </a:lnSpc>
              <a:spcAft>
                <a:spcPts val="1200"/>
              </a:spcAft>
              <a:buFont typeface="Courier New" panose="02070309020205020404" pitchFamily="49" charset="0"/>
              <a:buChar char="o"/>
            </a:pPr>
            <a:r>
              <a:rPr lang="sv" sz="1200" dirty="0">
                <a:cs typeface="Times New Roman" panose="02020603050405020304" pitchFamily="18" charset="0"/>
              </a:rPr>
              <a:t>Sekreteraren ansvarar för att aktivitetsplanen fylls i och uppdateras under varje möte </a:t>
            </a:r>
            <a:br>
              <a:rPr lang="sv" sz="1200" dirty="0">
                <a:cs typeface="Times New Roman" panose="02020603050405020304" pitchFamily="18" charset="0"/>
              </a:rPr>
            </a:br>
            <a:r>
              <a:rPr lang="sv" sz="1200" dirty="0">
                <a:cs typeface="Times New Roman" panose="02020603050405020304" pitchFamily="18" charset="0"/>
              </a:rPr>
              <a:t>samt ser till att den är delad med samtliga i arbetsgruppen samt mentor.</a:t>
            </a:r>
          </a:p>
        </p:txBody>
      </p:sp>
      <p:pic>
        <p:nvPicPr>
          <p:cNvPr id="3" name="Bildobjekt 2">
            <a:extLst>
              <a:ext uri="{FF2B5EF4-FFF2-40B4-BE49-F238E27FC236}">
                <a16:creationId xmlns:a16="http://schemas.microsoft.com/office/drawing/2014/main" id="{D464E95B-785C-BDA8-975E-77509BEB7C4F}"/>
              </a:ext>
            </a:extLst>
          </p:cNvPr>
          <p:cNvPicPr>
            <a:picLocks noChangeAspect="1"/>
          </p:cNvPicPr>
          <p:nvPr/>
        </p:nvPicPr>
        <p:blipFill>
          <a:blip r:embed="rId3"/>
          <a:stretch>
            <a:fillRect/>
          </a:stretch>
        </p:blipFill>
        <p:spPr>
          <a:xfrm>
            <a:off x="7405520" y="438538"/>
            <a:ext cx="3394755" cy="3394755"/>
          </a:xfrm>
          <a:prstGeom prst="rect">
            <a:avLst/>
          </a:prstGeom>
        </p:spPr>
      </p:pic>
    </p:spTree>
    <p:extLst>
      <p:ext uri="{BB962C8B-B14F-4D97-AF65-F5344CB8AC3E}">
        <p14:creationId xmlns:p14="http://schemas.microsoft.com/office/powerpoint/2010/main" val="175823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buClr>
                <a:schemeClr val="dk1"/>
              </a:buClr>
              <a:buSzPts val="1100"/>
            </a:pPr>
            <a:r>
              <a:rPr lang="sv-SE" b="1" dirty="0">
                <a:ea typeface="+mn-lt"/>
                <a:cs typeface="Times New Roman" panose="02020603050405020304" pitchFamily="18" charset="0"/>
              </a:rPr>
              <a:t>Uppgift för grupperna: </a:t>
            </a:r>
          </a:p>
          <a:p>
            <a:pPr>
              <a:lnSpc>
                <a:spcPct val="100000"/>
              </a:lnSpc>
              <a:spcBef>
                <a:spcPts val="0"/>
              </a:spcBef>
              <a:buClr>
                <a:schemeClr val="dk1"/>
              </a:buClr>
              <a:buSzPts val="1100"/>
            </a:pPr>
            <a:endParaRPr lang="sv-SE" dirty="0">
              <a:ea typeface="+mn-lt"/>
              <a:cs typeface="Times New Roman" panose="02020603050405020304" pitchFamily="18" charset="0"/>
            </a:endParaRPr>
          </a:p>
          <a:p>
            <a:pPr>
              <a:lnSpc>
                <a:spcPct val="100000"/>
              </a:lnSpc>
              <a:spcBef>
                <a:spcPts val="0"/>
              </a:spcBef>
              <a:spcAft>
                <a:spcPts val="1800"/>
              </a:spcAft>
              <a:buClr>
                <a:schemeClr val="dk1"/>
              </a:buClr>
              <a:buSzPts val="1100"/>
            </a:pPr>
            <a:r>
              <a:rPr lang="sv-SE" sz="1200" dirty="0">
                <a:ea typeface="+mn-lt"/>
                <a:cs typeface="Times New Roman" panose="02020603050405020304" pitchFamily="18" charset="0"/>
              </a:rPr>
              <a:t>Skapa grupper kring aktiviteterna </a:t>
            </a:r>
          </a:p>
          <a:p>
            <a:pPr>
              <a:lnSpc>
                <a:spcPct val="100000"/>
              </a:lnSpc>
              <a:spcBef>
                <a:spcPts val="0"/>
              </a:spcBef>
              <a:spcAft>
                <a:spcPts val="1800"/>
              </a:spcAft>
              <a:buClr>
                <a:schemeClr val="dk1"/>
              </a:buClr>
              <a:buSzPts val="1100"/>
            </a:pPr>
            <a:r>
              <a:rPr lang="sv-SE" sz="1200" dirty="0">
                <a:ea typeface="+mn-lt"/>
                <a:cs typeface="Times New Roman" panose="02020603050405020304" pitchFamily="18" charset="0"/>
              </a:rPr>
              <a:t>Lär känna varandras styrkor och förväntningar </a:t>
            </a:r>
          </a:p>
          <a:p>
            <a:pPr>
              <a:lnSpc>
                <a:spcPct val="100000"/>
              </a:lnSpc>
              <a:spcBef>
                <a:spcPts val="0"/>
              </a:spcBef>
              <a:spcAft>
                <a:spcPts val="1800"/>
              </a:spcAft>
              <a:buClr>
                <a:schemeClr val="dk1"/>
              </a:buClr>
              <a:buSzPts val="1100"/>
            </a:pPr>
            <a:r>
              <a:rPr lang="sv-SE" sz="1200" dirty="0">
                <a:ea typeface="+mn-lt"/>
                <a:cs typeface="Times New Roman" panose="02020603050405020304" pitchFamily="18" charset="0"/>
              </a:rPr>
              <a:t>Rollfördelning och trygg grupp. Behöver ni diskutera utifrån </a:t>
            </a:r>
            <a:br>
              <a:rPr lang="sv-SE" sz="1200" dirty="0">
                <a:ea typeface="+mn-lt"/>
                <a:cs typeface="Times New Roman" panose="02020603050405020304" pitchFamily="18" charset="0"/>
              </a:rPr>
            </a:br>
            <a:r>
              <a:rPr lang="sv-SE" sz="1200" dirty="0">
                <a:ea typeface="+mn-lt"/>
                <a:cs typeface="Times New Roman" panose="02020603050405020304" pitchFamily="18" charset="0"/>
              </a:rPr>
              <a:t>mallen av en </a:t>
            </a:r>
            <a:r>
              <a:rPr lang="sv-SE" sz="1200" dirty="0" err="1">
                <a:ea typeface="+mn-lt"/>
                <a:cs typeface="Times New Roman" panose="02020603050405020304" pitchFamily="18" charset="0"/>
              </a:rPr>
              <a:t>fyrfältare</a:t>
            </a:r>
            <a:r>
              <a:rPr lang="sv-SE" sz="1200" dirty="0">
                <a:ea typeface="+mn-lt"/>
                <a:cs typeface="Times New Roman" panose="02020603050405020304" pitchFamily="18" charset="0"/>
              </a:rPr>
              <a:t>? Se förslag på </a:t>
            </a:r>
            <a:r>
              <a:rPr lang="sv-SE" sz="1200" dirty="0" err="1">
                <a:ea typeface="+mn-lt"/>
                <a:cs typeface="Times New Roman" panose="02020603050405020304" pitchFamily="18" charset="0"/>
              </a:rPr>
              <a:t>fyrfältare</a:t>
            </a:r>
            <a:r>
              <a:rPr lang="sv-SE" sz="1200" dirty="0">
                <a:ea typeface="+mn-lt"/>
                <a:cs typeface="Times New Roman" panose="02020603050405020304" pitchFamily="18" charset="0"/>
              </a:rPr>
              <a:t> i modul 3.</a:t>
            </a:r>
          </a:p>
          <a:p>
            <a:pPr>
              <a:lnSpc>
                <a:spcPct val="100000"/>
              </a:lnSpc>
              <a:spcBef>
                <a:spcPts val="0"/>
              </a:spcBef>
              <a:spcAft>
                <a:spcPts val="1800"/>
              </a:spcAft>
              <a:buClr>
                <a:schemeClr val="dk1"/>
              </a:buClr>
              <a:buSzPts val="1100"/>
            </a:pPr>
            <a:endParaRPr lang="sv-SE" dirty="0">
              <a:ea typeface="+mn-lt"/>
              <a:cs typeface="Times New Roman" panose="02020603050405020304" pitchFamily="18" charset="0"/>
            </a:endParaRPr>
          </a:p>
        </p:txBody>
      </p:sp>
      <p:sp>
        <p:nvSpPr>
          <p:cNvPr id="2" name="textruta 1">
            <a:extLst>
              <a:ext uri="{FF2B5EF4-FFF2-40B4-BE49-F238E27FC236}">
                <a16:creationId xmlns:a16="http://schemas.microsoft.com/office/drawing/2014/main" id="{2F8D4128-F004-BA2C-BE88-590D41BCF07B}"/>
              </a:ext>
            </a:extLst>
          </p:cNvPr>
          <p:cNvSpPr txBox="1"/>
          <p:nvPr/>
        </p:nvSpPr>
        <p:spPr>
          <a:xfrm>
            <a:off x="5261318" y="1163992"/>
            <a:ext cx="5134708" cy="5970865"/>
          </a:xfrm>
          <a:prstGeom prst="rect">
            <a:avLst/>
          </a:prstGeom>
          <a:noFill/>
        </p:spPr>
        <p:txBody>
          <a:bodyPr wrap="square" rtlCol="0">
            <a:spAutoFit/>
          </a:bodyPr>
          <a:lstStyle/>
          <a:p>
            <a:r>
              <a:rPr lang="sv-SE" sz="1600" dirty="0">
                <a:solidFill>
                  <a:schemeClr val="tx2"/>
                </a:solidFill>
                <a:ea typeface="Calibri" panose="020F0502020204030204" pitchFamily="34" charset="0"/>
                <a:cs typeface="Times New Roman" panose="02020603050405020304" pitchFamily="18" charset="0"/>
              </a:rPr>
              <a:t>Grupperna utgår från den aktivitet som tillhör det hälsofrämjande område som klassen har röstat fram att de ska genomföra. </a:t>
            </a:r>
          </a:p>
          <a:p>
            <a:endParaRPr lang="sv-SE" sz="1600" dirty="0">
              <a:solidFill>
                <a:schemeClr val="tx2"/>
              </a:solidFill>
              <a:ea typeface="Calibri" panose="020F0502020204030204" pitchFamily="34" charset="0"/>
              <a:cs typeface="Times New Roman" panose="02020603050405020304" pitchFamily="18" charset="0"/>
            </a:endParaRPr>
          </a:p>
          <a:p>
            <a:r>
              <a:rPr lang="sv-SE" sz="1600" dirty="0">
                <a:solidFill>
                  <a:schemeClr val="tx2"/>
                </a:solidFill>
                <a:ea typeface="Calibri" panose="020F0502020204030204" pitchFamily="34" charset="0"/>
                <a:cs typeface="Times New Roman" panose="02020603050405020304" pitchFamily="18" charset="0"/>
              </a:rPr>
              <a:t>Nu är gruppen ansvarig för genomförandet av aktiviteten. Låt grupperna diskutera:</a:t>
            </a:r>
          </a:p>
          <a:p>
            <a:endParaRPr lang="sv-SE" sz="1600" dirty="0">
              <a:solidFill>
                <a:schemeClr val="tx2"/>
              </a:solidFill>
              <a:ea typeface="Calibri" panose="020F0502020204030204" pitchFamily="34" charset="0"/>
              <a:cs typeface="Times New Roman" panose="02020603050405020304" pitchFamily="18" charset="0"/>
            </a:endParaRP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Vad ska göras inom ramen för det hälsofrämjande område </a:t>
            </a:r>
            <a:br>
              <a:rPr lang="sv-SE" sz="1200" dirty="0">
                <a:solidFill>
                  <a:schemeClr val="tx2"/>
                </a:solidFill>
                <a:ea typeface="Times New Roman" panose="02020603050405020304" pitchFamily="18" charset="0"/>
                <a:cs typeface="Times New Roman" panose="02020603050405020304" pitchFamily="18" charset="0"/>
              </a:rPr>
            </a:br>
            <a:r>
              <a:rPr lang="sv-SE" sz="1200" dirty="0">
                <a:solidFill>
                  <a:schemeClr val="tx2"/>
                </a:solidFill>
                <a:ea typeface="Times New Roman" panose="02020603050405020304" pitchFamily="18" charset="0"/>
                <a:cs typeface="Times New Roman" panose="02020603050405020304" pitchFamily="18" charset="0"/>
              </a:rPr>
              <a:t>vi ska ansvara för?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Vill vi lägga till någon aktivitet?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Är det mål som har satts upp rimligt? Är det något vi behöver förändra?</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Ska arbetet fördelas mellan gruppens medlemmar?</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Vilka uppgifter måste göras? </a:t>
            </a:r>
          </a:p>
          <a:p>
            <a:pPr marL="342900" lvl="0" indent="-342900">
              <a:spcAft>
                <a:spcPts val="12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När ska uppgifterna göras? </a:t>
            </a:r>
          </a:p>
          <a:p>
            <a:pPr marL="342900" lvl="0" indent="-342900">
              <a:spcAft>
                <a:spcPts val="2400"/>
              </a:spcAft>
              <a:buFont typeface="Courier New" panose="02070309020205020404" pitchFamily="49" charset="0"/>
              <a:buChar char="o"/>
            </a:pPr>
            <a:r>
              <a:rPr lang="sv-SE" sz="1200" dirty="0">
                <a:solidFill>
                  <a:schemeClr val="tx2"/>
                </a:solidFill>
                <a:ea typeface="Times New Roman" panose="02020603050405020304" pitchFamily="18" charset="0"/>
                <a:cs typeface="Times New Roman" panose="02020603050405020304" pitchFamily="18" charset="0"/>
              </a:rPr>
              <a:t>Behöver vi något externt stöd? I så fall vad och från vem? </a:t>
            </a:r>
          </a:p>
          <a:p>
            <a:pPr marL="468000" lvl="0"/>
            <a:r>
              <a:rPr lang="sv-SE" sz="1200" b="1" dirty="0">
                <a:solidFill>
                  <a:schemeClr val="tx2"/>
                </a:solidFill>
                <a:ea typeface="Times New Roman" panose="02020603050405020304" pitchFamily="18" charset="0"/>
                <a:cs typeface="Times New Roman" panose="02020603050405020304" pitchFamily="18" charset="0"/>
              </a:rPr>
              <a:t>Tips!</a:t>
            </a:r>
          </a:p>
          <a:p>
            <a:pPr marL="468000" lvl="0">
              <a:spcAft>
                <a:spcPts val="1200"/>
              </a:spcAft>
            </a:pPr>
            <a:r>
              <a:rPr lang="sv-SE" sz="1200" b="1" u="sng" dirty="0">
                <a:solidFill>
                  <a:schemeClr val="tx2"/>
                </a:solidFill>
                <a:ea typeface="Times New Roman" panose="02020603050405020304" pitchFamily="18" charset="0"/>
                <a:cs typeface="Times New Roman" panose="02020603050405020304" pitchFamily="18" charset="0"/>
              </a:rPr>
              <a:t>Använd verktygslådan för att få inspiration och förslag</a:t>
            </a:r>
            <a:r>
              <a:rPr lang="sv-SE" sz="1200" b="1" dirty="0">
                <a:solidFill>
                  <a:schemeClr val="tx2"/>
                </a:solidFill>
                <a:ea typeface="Times New Roman" panose="02020603050405020304" pitchFamily="18" charset="0"/>
                <a:cs typeface="Times New Roman" panose="02020603050405020304" pitchFamily="18" charset="0"/>
              </a:rPr>
              <a:t>. </a:t>
            </a:r>
          </a:p>
          <a:p>
            <a:pPr lvl="0">
              <a:spcAft>
                <a:spcPts val="1200"/>
              </a:spcAft>
            </a:pPr>
            <a:endParaRPr lang="sv-SE" sz="1200" dirty="0">
              <a:solidFill>
                <a:schemeClr val="tx2"/>
              </a:solidFill>
              <a:ea typeface="Times New Roman" panose="02020603050405020304" pitchFamily="18" charset="0"/>
              <a:cs typeface="Times New Roman" panose="02020603050405020304" pitchFamily="18" charset="0"/>
            </a:endParaRPr>
          </a:p>
          <a:p>
            <a:pPr marL="342900" lvl="0" indent="-342900">
              <a:spcAft>
                <a:spcPts val="1200"/>
              </a:spcAft>
              <a:buFont typeface="Courier New" panose="02070309020205020404" pitchFamily="49" charset="0"/>
              <a:buChar char="o"/>
            </a:pPr>
            <a:endParaRPr lang="sv-SE" sz="1200" dirty="0">
              <a:solidFill>
                <a:schemeClr val="tx2"/>
              </a:solidFill>
              <a:ea typeface="Times New Roman" panose="02020603050405020304" pitchFamily="18" charset="0"/>
              <a:cs typeface="Times New Roman" panose="02020603050405020304" pitchFamily="18" charset="0"/>
            </a:endParaRPr>
          </a:p>
          <a:p>
            <a:endParaRPr lang="sv-SE" sz="1600" dirty="0">
              <a:solidFill>
                <a:schemeClr val="tx2"/>
              </a:solidFill>
            </a:endParaRPr>
          </a:p>
        </p:txBody>
      </p:sp>
      <p:pic>
        <p:nvPicPr>
          <p:cNvPr id="5" name="Bild 4">
            <a:extLst>
              <a:ext uri="{FF2B5EF4-FFF2-40B4-BE49-F238E27FC236}">
                <a16:creationId xmlns:a16="http://schemas.microsoft.com/office/drawing/2014/main" id="{2009F2DC-6C8A-C671-EA52-278C6F900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5290345" y="5470374"/>
            <a:ext cx="472456" cy="472456"/>
          </a:xfrm>
          <a:prstGeom prst="rect">
            <a:avLst/>
          </a:prstGeom>
        </p:spPr>
      </p:pic>
    </p:spTree>
    <p:extLst>
      <p:ext uri="{BB962C8B-B14F-4D97-AF65-F5344CB8AC3E}">
        <p14:creationId xmlns:p14="http://schemas.microsoft.com/office/powerpoint/2010/main" val="171479479"/>
      </p:ext>
    </p:extLst>
  </p:cSld>
  <p:clrMapOvr>
    <a:masterClrMapping/>
  </p:clrMapOvr>
</p:sld>
</file>

<file path=ppt/theme/theme1.xml><?xml version="1.0" encoding="utf-8"?>
<a:theme xmlns:a="http://schemas.openxmlformats.org/drawingml/2006/main" name="Office-tem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sid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2548</Words>
  <Application>Microsoft Office PowerPoint</Application>
  <PresentationFormat>Bredbild</PresentationFormat>
  <Paragraphs>234</Paragraphs>
  <Slides>16</Slides>
  <Notes>15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16</vt:i4>
      </vt:variant>
    </vt:vector>
  </HeadingPairs>
  <TitlesOfParts>
    <vt:vector size="24" baseType="lpstr">
      <vt:lpstr>Arial</vt:lpstr>
      <vt:lpstr>Calibri</vt:lpstr>
      <vt:lpstr>Courier New</vt:lpstr>
      <vt:lpstr>Georgia</vt:lpstr>
      <vt:lpstr>Symbol</vt:lpstr>
      <vt:lpstr>Times New Roman</vt:lpstr>
      <vt:lpstr>Office-tema</vt:lpstr>
      <vt:lpstr>Titelsida</vt:lpstr>
      <vt:lpstr>Hälsoparlamentet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Emily Ranneby</dc:creator>
  <cp:lastModifiedBy>Anna Scaramellini</cp:lastModifiedBy>
  <cp:revision>22</cp:revision>
  <dcterms:created xsi:type="dcterms:W3CDTF">2022-05-02T09:04:20Z</dcterms:created>
  <dcterms:modified xsi:type="dcterms:W3CDTF">2022-07-06T07:22:18Z</dcterms:modified>
</cp:coreProperties>
</file>