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x="18288000" cy="10287000"/>
  <p:notesSz cx="6858000" cy="9144000"/>
  <p:embeddedFontLst>
    <p:embeddedFont>
      <p:font typeface="Archivo" pitchFamily="2" charset="0"/>
      <p:regular r:id="rId24"/>
      <p:bold r:id="rId25"/>
      <p:italic r:id="rId26"/>
      <p:boldItalic r:id="rId27"/>
    </p:embeddedFont>
    <p:embeddedFont>
      <p:font typeface="Roboto" panose="02000000000000000000" pitchFamily="2" charset="0"/>
      <p:regular r:id="rId28"/>
    </p:embeddedFont>
    <p:embeddedFont>
      <p:font typeface="Roboto Bold" panose="02000000000000000000"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9" d="100"/>
          <a:sy n="79" d="100"/>
        </p:scale>
        <p:origin x="25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ena Axklo" userId="057f8aff-feae-436e-8fee-c2991697a383" providerId="ADAL" clId="{B7BBE922-EA70-4C11-A332-C5F70C33C391}"/>
    <pc:docChg chg="modSld">
      <pc:chgData name="Milena Axklo" userId="057f8aff-feae-436e-8fee-c2991697a383" providerId="ADAL" clId="{B7BBE922-EA70-4C11-A332-C5F70C33C391}" dt="2025-11-10T08:06:30.283" v="1" actId="20577"/>
      <pc:docMkLst>
        <pc:docMk/>
      </pc:docMkLst>
      <pc:sldChg chg="modSp mod">
        <pc:chgData name="Milena Axklo" userId="057f8aff-feae-436e-8fee-c2991697a383" providerId="ADAL" clId="{B7BBE922-EA70-4C11-A332-C5F70C33C391}" dt="2025-11-10T08:06:30.283" v="1" actId="20577"/>
        <pc:sldMkLst>
          <pc:docMk/>
          <pc:sldMk cId="0" sldId="274"/>
        </pc:sldMkLst>
        <pc:spChg chg="mod">
          <ac:chgData name="Milena Axklo" userId="057f8aff-feae-436e-8fee-c2991697a383" providerId="ADAL" clId="{B7BBE922-EA70-4C11-A332-C5F70C33C391}" dt="2025-11-10T08:06:30.283" v="1" actId="20577"/>
          <ac:spMkLst>
            <pc:docMk/>
            <pc:sldMk cId="0" sldId="274"/>
            <ac:spMk id="4"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CD6D8"/>
        </a:solidFill>
        <a:effectLst/>
      </p:bgPr>
    </p:bg>
    <p:spTree>
      <p:nvGrpSpPr>
        <p:cNvPr id="1" name=""/>
        <p:cNvGrpSpPr/>
        <p:nvPr/>
      </p:nvGrpSpPr>
      <p:grpSpPr>
        <a:xfrm>
          <a:off x="0" y="0"/>
          <a:ext cx="0" cy="0"/>
          <a:chOff x="0" y="0"/>
          <a:chExt cx="0" cy="0"/>
        </a:xfrm>
      </p:grpSpPr>
      <p:sp>
        <p:nvSpPr>
          <p:cNvPr id="2" name="Freeform 2"/>
          <p:cNvSpPr/>
          <p:nvPr/>
        </p:nvSpPr>
        <p:spPr>
          <a:xfrm>
            <a:off x="560027" y="435357"/>
            <a:ext cx="4189748" cy="2173629"/>
          </a:xfrm>
          <a:custGeom>
            <a:avLst/>
            <a:gdLst/>
            <a:ahLst/>
            <a:cxnLst/>
            <a:rect l="l" t="t" r="r" b="b"/>
            <a:pathLst>
              <a:path w="4189748" h="2173629">
                <a:moveTo>
                  <a:pt x="0" y="0"/>
                </a:moveTo>
                <a:lnTo>
                  <a:pt x="4189748" y="0"/>
                </a:lnTo>
                <a:lnTo>
                  <a:pt x="4189748" y="2173629"/>
                </a:lnTo>
                <a:lnTo>
                  <a:pt x="0" y="2173629"/>
                </a:lnTo>
                <a:lnTo>
                  <a:pt x="0" y="0"/>
                </a:lnTo>
                <a:close/>
              </a:path>
            </a:pathLst>
          </a:custGeom>
          <a:blipFill>
            <a:blip r:embed="rId2"/>
            <a:stretch>
              <a:fillRect/>
            </a:stretch>
          </a:blipFill>
        </p:spPr>
        <p:txBody>
          <a:bodyPr/>
          <a:lstStyle/>
          <a:p>
            <a:endParaRPr lang="sv-SE"/>
          </a:p>
        </p:txBody>
      </p:sp>
      <p:grpSp>
        <p:nvGrpSpPr>
          <p:cNvPr id="3" name="Group 3"/>
          <p:cNvGrpSpPr/>
          <p:nvPr/>
        </p:nvGrpSpPr>
        <p:grpSpPr>
          <a:xfrm>
            <a:off x="13021892" y="-1978999"/>
            <a:ext cx="5733168" cy="57331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4A61"/>
            </a:solidFill>
          </p:spPr>
          <p:txBody>
            <a:bodyPr/>
            <a:lstStyle/>
            <a:p>
              <a:endParaRPr lang="sv-SE"/>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30130" y="8008642"/>
            <a:ext cx="3864581" cy="386458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DDE5"/>
            </a:solidFill>
          </p:spPr>
          <p:txBody>
            <a:bodyPr/>
            <a:lstStyle/>
            <a:p>
              <a:endParaRPr lang="sv-SE"/>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55862" y="4866301"/>
            <a:ext cx="4890180" cy="48901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2A5B8"/>
            </a:solidFill>
          </p:spPr>
          <p:txBody>
            <a:bodyPr/>
            <a:lstStyle/>
            <a:p>
              <a:endParaRPr lang="sv-SE"/>
            </a:p>
          </p:txBody>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6283217" y="4494527"/>
            <a:ext cx="5721566" cy="1091966"/>
          </a:xfrm>
          <a:prstGeom prst="rect">
            <a:avLst/>
          </a:prstGeom>
        </p:spPr>
        <p:txBody>
          <a:bodyPr lIns="0" tIns="0" rIns="0" bIns="0" rtlCol="0" anchor="t">
            <a:spAutoFit/>
          </a:bodyPr>
          <a:lstStyle/>
          <a:p>
            <a:pPr algn="ctr">
              <a:lnSpc>
                <a:spcPts val="9309"/>
              </a:lnSpc>
            </a:pPr>
            <a:r>
              <a:rPr lang="en-US" sz="6649" b="1" dirty="0" err="1">
                <a:solidFill>
                  <a:srgbClr val="000000"/>
                </a:solidFill>
                <a:latin typeface="Archivo"/>
                <a:ea typeface="Archivo"/>
                <a:cs typeface="Archivo"/>
                <a:sym typeface="Archivo"/>
              </a:rPr>
              <a:t>Nordiskt</a:t>
            </a:r>
            <a:r>
              <a:rPr lang="en-US" sz="6649" b="1" dirty="0">
                <a:solidFill>
                  <a:srgbClr val="000000"/>
                </a:solidFill>
                <a:latin typeface="Archivo"/>
                <a:ea typeface="Archivo"/>
                <a:cs typeface="Archivo"/>
                <a:sym typeface="Archivo"/>
              </a:rPr>
              <a:t> Quiz</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CD6D8"/>
        </a:solidFill>
        <a:effectLst/>
      </p:bgPr>
    </p:bg>
    <p:spTree>
      <p:nvGrpSpPr>
        <p:cNvPr id="1" name=""/>
        <p:cNvGrpSpPr/>
        <p:nvPr/>
      </p:nvGrpSpPr>
      <p:grpSpPr>
        <a:xfrm>
          <a:off x="0" y="0"/>
          <a:ext cx="0" cy="0"/>
          <a:chOff x="0" y="0"/>
          <a:chExt cx="0" cy="0"/>
        </a:xfrm>
      </p:grpSpPr>
      <p:sp>
        <p:nvSpPr>
          <p:cNvPr id="2" name="Freeform 2"/>
          <p:cNvSpPr/>
          <p:nvPr/>
        </p:nvSpPr>
        <p:spPr>
          <a:xfrm>
            <a:off x="10383157" y="0"/>
            <a:ext cx="7904843" cy="10287000"/>
          </a:xfrm>
          <a:custGeom>
            <a:avLst/>
            <a:gdLst/>
            <a:ahLst/>
            <a:cxnLst/>
            <a:rect l="l" t="t" r="r" b="b"/>
            <a:pathLst>
              <a:path w="7904843" h="10287000">
                <a:moveTo>
                  <a:pt x="0" y="0"/>
                </a:moveTo>
                <a:lnTo>
                  <a:pt x="7904843" y="0"/>
                </a:lnTo>
                <a:lnTo>
                  <a:pt x="7904843" y="10287000"/>
                </a:lnTo>
                <a:lnTo>
                  <a:pt x="0" y="10287000"/>
                </a:lnTo>
                <a:lnTo>
                  <a:pt x="0" y="0"/>
                </a:lnTo>
                <a:close/>
              </a:path>
            </a:pathLst>
          </a:custGeom>
          <a:blipFill>
            <a:blip r:embed="rId2"/>
            <a:stretch>
              <a:fillRect l="-32579" r="-62446"/>
            </a:stretch>
          </a:blipFill>
        </p:spPr>
        <p:txBody>
          <a:bodyPr/>
          <a:lstStyle/>
          <a:p>
            <a:endParaRPr lang="sv-SE"/>
          </a:p>
        </p:txBody>
      </p:sp>
      <p:sp>
        <p:nvSpPr>
          <p:cNvPr id="3" name="TextBox 3"/>
          <p:cNvSpPr txBox="1"/>
          <p:nvPr/>
        </p:nvSpPr>
        <p:spPr>
          <a:xfrm>
            <a:off x="1028700" y="885825"/>
            <a:ext cx="4259060" cy="1150508"/>
          </a:xfrm>
          <a:prstGeom prst="rect">
            <a:avLst/>
          </a:prstGeom>
        </p:spPr>
        <p:txBody>
          <a:bodyPr lIns="0" tIns="0" rIns="0" bIns="0" rtlCol="0" anchor="t">
            <a:spAutoFit/>
          </a:bodyPr>
          <a:lstStyle/>
          <a:p>
            <a:pPr algn="l">
              <a:lnSpc>
                <a:spcPts val="9799"/>
              </a:lnSpc>
            </a:pPr>
            <a:r>
              <a:rPr lang="en-US" sz="6999" b="1" dirty="0" err="1">
                <a:solidFill>
                  <a:srgbClr val="000000"/>
                </a:solidFill>
                <a:latin typeface="Archivo"/>
                <a:ea typeface="Archivo"/>
                <a:cs typeface="Archivo"/>
                <a:sym typeface="Archivo"/>
              </a:rPr>
              <a:t>Fråga</a:t>
            </a:r>
            <a:r>
              <a:rPr lang="en-US" sz="6999" b="1" dirty="0">
                <a:solidFill>
                  <a:srgbClr val="000000"/>
                </a:solidFill>
                <a:latin typeface="Archivo"/>
                <a:ea typeface="Archivo"/>
                <a:cs typeface="Archivo"/>
                <a:sym typeface="Archivo"/>
              </a:rPr>
              <a:t> 9</a:t>
            </a:r>
          </a:p>
        </p:txBody>
      </p:sp>
      <p:sp>
        <p:nvSpPr>
          <p:cNvPr id="4" name="TextBox 4"/>
          <p:cNvSpPr txBox="1"/>
          <p:nvPr/>
        </p:nvSpPr>
        <p:spPr>
          <a:xfrm>
            <a:off x="1028700" y="2060356"/>
            <a:ext cx="9002423" cy="8000606"/>
          </a:xfrm>
          <a:prstGeom prst="rect">
            <a:avLst/>
          </a:prstGeom>
        </p:spPr>
        <p:txBody>
          <a:bodyPr lIns="0" tIns="0" rIns="0" bIns="0" rtlCol="0" anchor="t">
            <a:spAutoFit/>
          </a:bodyPr>
          <a:lstStyle/>
          <a:p>
            <a:pPr algn="l">
              <a:lnSpc>
                <a:spcPts val="4200"/>
              </a:lnSpc>
            </a:pPr>
            <a:r>
              <a:rPr lang="en-US" sz="3000">
                <a:solidFill>
                  <a:srgbClr val="000000"/>
                </a:solidFill>
                <a:latin typeface="Roboto"/>
                <a:ea typeface="Roboto"/>
                <a:cs typeface="Roboto"/>
                <a:sym typeface="Roboto"/>
              </a:rPr>
              <a:t>Den som fyller 25 år i Danmark gör bäst i att inte vara singel. Den som är singel släpas nämligen ut på gatan av sina vänner som sen häller kanel över personen. Än värre kanske det är att fylla 30 och vara singel däremot. </a:t>
            </a:r>
          </a:p>
          <a:p>
            <a:pPr algn="l">
              <a:lnSpc>
                <a:spcPts val="4200"/>
              </a:lnSpc>
            </a:pPr>
            <a:endParaRPr lang="en-US" sz="3000">
              <a:solidFill>
                <a:srgbClr val="000000"/>
              </a:solidFill>
              <a:latin typeface="Roboto"/>
              <a:ea typeface="Roboto"/>
              <a:cs typeface="Roboto"/>
              <a:sym typeface="Roboto"/>
            </a:endParaRPr>
          </a:p>
          <a:p>
            <a:pPr algn="l">
              <a:lnSpc>
                <a:spcPts val="4200"/>
              </a:lnSpc>
            </a:pPr>
            <a:r>
              <a:rPr lang="en-US" sz="3000" b="1">
                <a:solidFill>
                  <a:srgbClr val="000000"/>
                </a:solidFill>
                <a:latin typeface="Roboto Bold"/>
                <a:ea typeface="Roboto Bold"/>
                <a:cs typeface="Roboto Bold"/>
                <a:sym typeface="Roboto Bold"/>
              </a:rPr>
              <a:t>Vilken krydda häller man på den som är singel som 30-åring i Danmark? </a:t>
            </a:r>
          </a:p>
          <a:p>
            <a:pPr algn="l">
              <a:lnSpc>
                <a:spcPts val="4200"/>
              </a:lnSpc>
            </a:pPr>
            <a:endParaRPr lang="en-US" sz="3000" b="1">
              <a:solidFill>
                <a:srgbClr val="000000"/>
              </a:solidFill>
              <a:latin typeface="Roboto Bold"/>
              <a:ea typeface="Roboto Bold"/>
              <a:cs typeface="Roboto Bold"/>
              <a:sym typeface="Roboto Bold"/>
            </a:endParaRPr>
          </a:p>
          <a:p>
            <a:pPr algn="l">
              <a:lnSpc>
                <a:spcPts val="4200"/>
              </a:lnSpc>
            </a:pPr>
            <a:r>
              <a:rPr lang="en-US" sz="3000">
                <a:solidFill>
                  <a:srgbClr val="000000"/>
                </a:solidFill>
                <a:latin typeface="Roboto"/>
                <a:ea typeface="Roboto"/>
                <a:cs typeface="Roboto"/>
                <a:sym typeface="Roboto"/>
              </a:rPr>
              <a:t>1. Kardemumma</a:t>
            </a:r>
          </a:p>
          <a:p>
            <a:pPr algn="l">
              <a:lnSpc>
                <a:spcPts val="4200"/>
              </a:lnSpc>
            </a:pPr>
            <a:r>
              <a:rPr lang="en-US" sz="3000">
                <a:solidFill>
                  <a:srgbClr val="000000"/>
                </a:solidFill>
                <a:latin typeface="Roboto"/>
                <a:ea typeface="Roboto"/>
                <a:cs typeface="Roboto"/>
                <a:sym typeface="Roboto"/>
              </a:rPr>
              <a:t>x. Svartpeppar</a:t>
            </a:r>
          </a:p>
          <a:p>
            <a:pPr algn="l">
              <a:lnSpc>
                <a:spcPts val="4200"/>
              </a:lnSpc>
            </a:pPr>
            <a:r>
              <a:rPr lang="en-US" sz="3000">
                <a:solidFill>
                  <a:srgbClr val="000000"/>
                </a:solidFill>
                <a:latin typeface="Roboto"/>
                <a:ea typeface="Roboto"/>
                <a:cs typeface="Roboto"/>
                <a:sym typeface="Roboto"/>
              </a:rPr>
              <a:t>2. Salt </a:t>
            </a:r>
          </a:p>
          <a:p>
            <a:pPr algn="l">
              <a:lnSpc>
                <a:spcPts val="4200"/>
              </a:lnSpc>
            </a:pPr>
            <a:endParaRPr lang="en-US" sz="3000">
              <a:solidFill>
                <a:srgbClr val="000000"/>
              </a:solidFill>
              <a:latin typeface="Roboto"/>
              <a:ea typeface="Roboto"/>
              <a:cs typeface="Roboto"/>
              <a:sym typeface="Roboto"/>
            </a:endParaRPr>
          </a:p>
          <a:p>
            <a:pPr algn="l">
              <a:lnSpc>
                <a:spcPts val="4200"/>
              </a:lnSpc>
            </a:pPr>
            <a:endParaRPr lang="en-US" sz="3000">
              <a:solidFill>
                <a:srgbClr val="000000"/>
              </a:solidFill>
              <a:latin typeface="Roboto"/>
              <a:ea typeface="Roboto"/>
              <a:cs typeface="Roboto"/>
              <a:sym typeface="Roboto"/>
            </a:endParaRPr>
          </a:p>
          <a:p>
            <a:pPr marL="0" lvl="0" indent="0" algn="l">
              <a:lnSpc>
                <a:spcPts val="4200"/>
              </a:lnSpc>
              <a:spcBef>
                <a:spcPct val="0"/>
              </a:spcBef>
            </a:pPr>
            <a:endParaRPr lang="en-US" sz="3000">
              <a:solidFill>
                <a:srgbClr val="000000"/>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CD6D8"/>
        </a:solidFill>
        <a:effectLst/>
      </p:bgPr>
    </p:bg>
    <p:spTree>
      <p:nvGrpSpPr>
        <p:cNvPr id="1" name=""/>
        <p:cNvGrpSpPr/>
        <p:nvPr/>
      </p:nvGrpSpPr>
      <p:grpSpPr>
        <a:xfrm>
          <a:off x="0" y="0"/>
          <a:ext cx="0" cy="0"/>
          <a:chOff x="0" y="0"/>
          <a:chExt cx="0" cy="0"/>
        </a:xfrm>
      </p:grpSpPr>
      <p:sp>
        <p:nvSpPr>
          <p:cNvPr id="2" name="Freeform 2"/>
          <p:cNvSpPr/>
          <p:nvPr/>
        </p:nvSpPr>
        <p:spPr>
          <a:xfrm>
            <a:off x="10671966" y="0"/>
            <a:ext cx="7616034" cy="10287000"/>
          </a:xfrm>
          <a:custGeom>
            <a:avLst/>
            <a:gdLst/>
            <a:ahLst/>
            <a:cxnLst/>
            <a:rect l="l" t="t" r="r" b="b"/>
            <a:pathLst>
              <a:path w="7616034" h="10287000">
                <a:moveTo>
                  <a:pt x="0" y="0"/>
                </a:moveTo>
                <a:lnTo>
                  <a:pt x="7616034" y="0"/>
                </a:lnTo>
                <a:lnTo>
                  <a:pt x="7616034" y="10287000"/>
                </a:lnTo>
                <a:lnTo>
                  <a:pt x="0" y="10287000"/>
                </a:lnTo>
                <a:lnTo>
                  <a:pt x="0" y="0"/>
                </a:lnTo>
                <a:close/>
              </a:path>
            </a:pathLst>
          </a:custGeom>
          <a:blipFill>
            <a:blip r:embed="rId2"/>
            <a:stretch>
              <a:fillRect l="-7380"/>
            </a:stretch>
          </a:blipFill>
        </p:spPr>
        <p:txBody>
          <a:bodyPr/>
          <a:lstStyle/>
          <a:p>
            <a:endParaRPr lang="sv-SE"/>
          </a:p>
        </p:txBody>
      </p:sp>
      <p:sp>
        <p:nvSpPr>
          <p:cNvPr id="3" name="TextBox 3"/>
          <p:cNvSpPr txBox="1"/>
          <p:nvPr/>
        </p:nvSpPr>
        <p:spPr>
          <a:xfrm>
            <a:off x="1028700" y="885825"/>
            <a:ext cx="4259060" cy="1150508"/>
          </a:xfrm>
          <a:prstGeom prst="rect">
            <a:avLst/>
          </a:prstGeom>
        </p:spPr>
        <p:txBody>
          <a:bodyPr lIns="0" tIns="0" rIns="0" bIns="0" rtlCol="0" anchor="t">
            <a:spAutoFit/>
          </a:bodyPr>
          <a:lstStyle/>
          <a:p>
            <a:pPr algn="l">
              <a:lnSpc>
                <a:spcPts val="9799"/>
              </a:lnSpc>
            </a:pPr>
            <a:r>
              <a:rPr lang="en-US" sz="6999" b="1" dirty="0" err="1">
                <a:solidFill>
                  <a:srgbClr val="000000"/>
                </a:solidFill>
                <a:latin typeface="Archivo"/>
                <a:ea typeface="Archivo"/>
                <a:cs typeface="Archivo"/>
                <a:sym typeface="Archivo"/>
              </a:rPr>
              <a:t>Fråga</a:t>
            </a:r>
            <a:r>
              <a:rPr lang="en-US" sz="6999" b="1" dirty="0">
                <a:solidFill>
                  <a:srgbClr val="000000"/>
                </a:solidFill>
                <a:latin typeface="Archivo"/>
                <a:ea typeface="Archivo"/>
                <a:cs typeface="Archivo"/>
                <a:sym typeface="Archivo"/>
              </a:rPr>
              <a:t> 10</a:t>
            </a:r>
          </a:p>
        </p:txBody>
      </p:sp>
      <p:sp>
        <p:nvSpPr>
          <p:cNvPr id="4" name="TextBox 4"/>
          <p:cNvSpPr txBox="1"/>
          <p:nvPr/>
        </p:nvSpPr>
        <p:spPr>
          <a:xfrm>
            <a:off x="1028700" y="2060356"/>
            <a:ext cx="9002423" cy="5333737"/>
          </a:xfrm>
          <a:prstGeom prst="rect">
            <a:avLst/>
          </a:prstGeom>
        </p:spPr>
        <p:txBody>
          <a:bodyPr lIns="0" tIns="0" rIns="0" bIns="0" rtlCol="0" anchor="t">
            <a:spAutoFit/>
          </a:bodyPr>
          <a:lstStyle/>
          <a:p>
            <a:pPr algn="l">
              <a:lnSpc>
                <a:spcPts val="4200"/>
              </a:lnSpc>
            </a:pPr>
            <a:r>
              <a:rPr lang="en-US" sz="3000">
                <a:solidFill>
                  <a:srgbClr val="000000"/>
                </a:solidFill>
                <a:latin typeface="Roboto"/>
                <a:ea typeface="Roboto"/>
                <a:cs typeface="Roboto"/>
                <a:sym typeface="Roboto"/>
              </a:rPr>
              <a:t>På Island firas "Bolludagur" varje år med att barn gör något ganska ovanligt för att få gräddbullar. </a:t>
            </a:r>
          </a:p>
          <a:p>
            <a:pPr algn="l">
              <a:lnSpc>
                <a:spcPts val="4200"/>
              </a:lnSpc>
            </a:pPr>
            <a:endParaRPr lang="en-US" sz="3000">
              <a:solidFill>
                <a:srgbClr val="000000"/>
              </a:solidFill>
              <a:latin typeface="Roboto"/>
              <a:ea typeface="Roboto"/>
              <a:cs typeface="Roboto"/>
              <a:sym typeface="Roboto"/>
            </a:endParaRPr>
          </a:p>
          <a:p>
            <a:pPr algn="l">
              <a:lnSpc>
                <a:spcPts val="4200"/>
              </a:lnSpc>
            </a:pPr>
            <a:r>
              <a:rPr lang="en-US" sz="3000">
                <a:solidFill>
                  <a:srgbClr val="000000"/>
                </a:solidFill>
                <a:latin typeface="Roboto"/>
                <a:ea typeface="Roboto"/>
                <a:cs typeface="Roboto"/>
                <a:sym typeface="Roboto"/>
              </a:rPr>
              <a:t>Vad är det de gör?</a:t>
            </a:r>
          </a:p>
          <a:p>
            <a:pPr algn="l">
              <a:lnSpc>
                <a:spcPts val="4200"/>
              </a:lnSpc>
            </a:pPr>
            <a:endParaRPr lang="en-US" sz="3000">
              <a:solidFill>
                <a:srgbClr val="000000"/>
              </a:solidFill>
              <a:latin typeface="Roboto"/>
              <a:ea typeface="Roboto"/>
              <a:cs typeface="Roboto"/>
              <a:sym typeface="Roboto"/>
            </a:endParaRPr>
          </a:p>
          <a:p>
            <a:pPr algn="l">
              <a:lnSpc>
                <a:spcPts val="4200"/>
              </a:lnSpc>
            </a:pPr>
            <a:r>
              <a:rPr lang="en-US" sz="3000">
                <a:solidFill>
                  <a:srgbClr val="000000"/>
                </a:solidFill>
                <a:latin typeface="Roboto"/>
                <a:ea typeface="Roboto"/>
                <a:cs typeface="Roboto"/>
                <a:sym typeface="Roboto"/>
              </a:rPr>
              <a:t>1. Gömmer bullar i trädgården som sedan ska hittas </a:t>
            </a:r>
          </a:p>
          <a:p>
            <a:pPr algn="l">
              <a:lnSpc>
                <a:spcPts val="4200"/>
              </a:lnSpc>
            </a:pPr>
            <a:r>
              <a:rPr lang="en-US" sz="3000">
                <a:solidFill>
                  <a:srgbClr val="000000"/>
                </a:solidFill>
                <a:latin typeface="Roboto"/>
                <a:ea typeface="Roboto"/>
                <a:cs typeface="Roboto"/>
                <a:sym typeface="Roboto"/>
              </a:rPr>
              <a:t>x. Klär ut sig till bagare och knackar dörr</a:t>
            </a:r>
          </a:p>
          <a:p>
            <a:pPr algn="l">
              <a:lnSpc>
                <a:spcPts val="4200"/>
              </a:lnSpc>
            </a:pPr>
            <a:r>
              <a:rPr lang="en-US" sz="3000">
                <a:solidFill>
                  <a:srgbClr val="000000"/>
                </a:solidFill>
                <a:latin typeface="Roboto"/>
                <a:ea typeface="Roboto"/>
                <a:cs typeface="Roboto"/>
                <a:sym typeface="Roboto"/>
              </a:rPr>
              <a:t>2. Slår sina föräldrar med dekorerade pinnar och ropar "bolla!"</a:t>
            </a:r>
          </a:p>
          <a:p>
            <a:pPr marL="0" lvl="0" indent="0" algn="l">
              <a:lnSpc>
                <a:spcPts val="4200"/>
              </a:lnSpc>
              <a:spcBef>
                <a:spcPct val="0"/>
              </a:spcBef>
            </a:pPr>
            <a:endParaRPr lang="en-US" sz="3000">
              <a:solidFill>
                <a:srgbClr val="000000"/>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CD6D8"/>
        </a:solidFill>
        <a:effectLst/>
      </p:bgPr>
    </p:bg>
    <p:spTree>
      <p:nvGrpSpPr>
        <p:cNvPr id="1" name=""/>
        <p:cNvGrpSpPr/>
        <p:nvPr/>
      </p:nvGrpSpPr>
      <p:grpSpPr>
        <a:xfrm>
          <a:off x="0" y="0"/>
          <a:ext cx="0" cy="0"/>
          <a:chOff x="0" y="0"/>
          <a:chExt cx="0" cy="0"/>
        </a:xfrm>
      </p:grpSpPr>
      <p:sp>
        <p:nvSpPr>
          <p:cNvPr id="2" name="Freeform 2"/>
          <p:cNvSpPr/>
          <p:nvPr/>
        </p:nvSpPr>
        <p:spPr>
          <a:xfrm>
            <a:off x="10383157" y="0"/>
            <a:ext cx="7904843" cy="10287000"/>
          </a:xfrm>
          <a:custGeom>
            <a:avLst/>
            <a:gdLst/>
            <a:ahLst/>
            <a:cxnLst/>
            <a:rect l="l" t="t" r="r" b="b"/>
            <a:pathLst>
              <a:path w="7904843" h="10287000">
                <a:moveTo>
                  <a:pt x="0" y="0"/>
                </a:moveTo>
                <a:lnTo>
                  <a:pt x="7904843" y="0"/>
                </a:lnTo>
                <a:lnTo>
                  <a:pt x="7904843" y="10287000"/>
                </a:lnTo>
                <a:lnTo>
                  <a:pt x="0" y="10287000"/>
                </a:lnTo>
                <a:lnTo>
                  <a:pt x="0" y="0"/>
                </a:lnTo>
                <a:close/>
              </a:path>
            </a:pathLst>
          </a:custGeom>
          <a:blipFill>
            <a:blip r:embed="rId2"/>
            <a:stretch>
              <a:fillRect l="-48030" r="-48030"/>
            </a:stretch>
          </a:blipFill>
        </p:spPr>
        <p:txBody>
          <a:bodyPr/>
          <a:lstStyle/>
          <a:p>
            <a:endParaRPr lang="sv-SE"/>
          </a:p>
        </p:txBody>
      </p:sp>
      <p:sp>
        <p:nvSpPr>
          <p:cNvPr id="3" name="TextBox 3"/>
          <p:cNvSpPr txBox="1"/>
          <p:nvPr/>
        </p:nvSpPr>
        <p:spPr>
          <a:xfrm>
            <a:off x="1028700" y="885825"/>
            <a:ext cx="4259060" cy="1150508"/>
          </a:xfrm>
          <a:prstGeom prst="rect">
            <a:avLst/>
          </a:prstGeom>
        </p:spPr>
        <p:txBody>
          <a:bodyPr lIns="0" tIns="0" rIns="0" bIns="0" rtlCol="0" anchor="t">
            <a:spAutoFit/>
          </a:bodyPr>
          <a:lstStyle/>
          <a:p>
            <a:pPr algn="l">
              <a:lnSpc>
                <a:spcPts val="9799"/>
              </a:lnSpc>
            </a:pPr>
            <a:r>
              <a:rPr lang="en-US" sz="6999" b="1" dirty="0" err="1">
                <a:solidFill>
                  <a:srgbClr val="000000"/>
                </a:solidFill>
                <a:latin typeface="Archivo"/>
                <a:ea typeface="Archivo"/>
                <a:cs typeface="Archivo"/>
                <a:sym typeface="Archivo"/>
              </a:rPr>
              <a:t>Fråga</a:t>
            </a:r>
            <a:r>
              <a:rPr lang="en-US" sz="6999" b="1" dirty="0">
                <a:solidFill>
                  <a:srgbClr val="000000"/>
                </a:solidFill>
                <a:latin typeface="Archivo"/>
                <a:ea typeface="Archivo"/>
                <a:cs typeface="Archivo"/>
                <a:sym typeface="Archivo"/>
              </a:rPr>
              <a:t> 11</a:t>
            </a:r>
          </a:p>
        </p:txBody>
      </p:sp>
      <p:sp>
        <p:nvSpPr>
          <p:cNvPr id="4" name="TextBox 4"/>
          <p:cNvSpPr txBox="1"/>
          <p:nvPr/>
        </p:nvSpPr>
        <p:spPr>
          <a:xfrm>
            <a:off x="1028700" y="2060356"/>
            <a:ext cx="9002423" cy="4266990"/>
          </a:xfrm>
          <a:prstGeom prst="rect">
            <a:avLst/>
          </a:prstGeom>
        </p:spPr>
        <p:txBody>
          <a:bodyPr lIns="0" tIns="0" rIns="0" bIns="0" rtlCol="0" anchor="t">
            <a:spAutoFit/>
          </a:bodyPr>
          <a:lstStyle/>
          <a:p>
            <a:pPr algn="l">
              <a:lnSpc>
                <a:spcPts val="4200"/>
              </a:lnSpc>
            </a:pPr>
            <a:r>
              <a:rPr lang="en-US" sz="3000">
                <a:solidFill>
                  <a:srgbClr val="000000"/>
                </a:solidFill>
                <a:latin typeface="Roboto"/>
                <a:ea typeface="Roboto"/>
                <a:cs typeface="Roboto"/>
                <a:sym typeface="Roboto"/>
              </a:rPr>
              <a:t>Vilken traditionell grönländsk aktivitet är både ett sätt att färdas över isen och en viktig del av den kulturella identiteten?</a:t>
            </a:r>
          </a:p>
          <a:p>
            <a:pPr algn="l">
              <a:lnSpc>
                <a:spcPts val="4200"/>
              </a:lnSpc>
            </a:pPr>
            <a:endParaRPr lang="en-US" sz="3000">
              <a:solidFill>
                <a:srgbClr val="000000"/>
              </a:solidFill>
              <a:latin typeface="Roboto"/>
              <a:ea typeface="Roboto"/>
              <a:cs typeface="Roboto"/>
              <a:sym typeface="Roboto"/>
            </a:endParaRPr>
          </a:p>
          <a:p>
            <a:pPr algn="l">
              <a:lnSpc>
                <a:spcPts val="4200"/>
              </a:lnSpc>
            </a:pPr>
            <a:r>
              <a:rPr lang="en-US" sz="3000">
                <a:solidFill>
                  <a:srgbClr val="000000"/>
                </a:solidFill>
                <a:latin typeface="Roboto"/>
                <a:ea typeface="Roboto"/>
                <a:cs typeface="Roboto"/>
                <a:sym typeface="Roboto"/>
              </a:rPr>
              <a:t>1. Isklättring</a:t>
            </a:r>
          </a:p>
          <a:p>
            <a:pPr algn="l">
              <a:lnSpc>
                <a:spcPts val="4200"/>
              </a:lnSpc>
            </a:pPr>
            <a:r>
              <a:rPr lang="en-US" sz="3000">
                <a:solidFill>
                  <a:srgbClr val="000000"/>
                </a:solidFill>
                <a:latin typeface="Roboto"/>
                <a:ea typeface="Roboto"/>
                <a:cs typeface="Roboto"/>
                <a:sym typeface="Roboto"/>
              </a:rPr>
              <a:t>x. Att spela trummor på frusna sjöar</a:t>
            </a:r>
          </a:p>
          <a:p>
            <a:pPr algn="l">
              <a:lnSpc>
                <a:spcPts val="4200"/>
              </a:lnSpc>
            </a:pPr>
            <a:r>
              <a:rPr lang="en-US" sz="3000">
                <a:solidFill>
                  <a:srgbClr val="000000"/>
                </a:solidFill>
                <a:latin typeface="Roboto"/>
                <a:ea typeface="Roboto"/>
                <a:cs typeface="Roboto"/>
                <a:sym typeface="Roboto"/>
              </a:rPr>
              <a:t>2. Att färdas med hundsläde</a:t>
            </a:r>
          </a:p>
          <a:p>
            <a:pPr marL="0" lvl="0" indent="0" algn="l">
              <a:lnSpc>
                <a:spcPts val="4200"/>
              </a:lnSpc>
              <a:spcBef>
                <a:spcPct val="0"/>
              </a:spcBef>
            </a:pPr>
            <a:endParaRPr lang="en-US" sz="3000">
              <a:solidFill>
                <a:srgbClr val="000000"/>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CD6D8"/>
        </a:solidFill>
        <a:effectLst/>
      </p:bgPr>
    </p:bg>
    <p:spTree>
      <p:nvGrpSpPr>
        <p:cNvPr id="1" name=""/>
        <p:cNvGrpSpPr/>
        <p:nvPr/>
      </p:nvGrpSpPr>
      <p:grpSpPr>
        <a:xfrm>
          <a:off x="0" y="0"/>
          <a:ext cx="0" cy="0"/>
          <a:chOff x="0" y="0"/>
          <a:chExt cx="0" cy="0"/>
        </a:xfrm>
      </p:grpSpPr>
      <p:sp>
        <p:nvSpPr>
          <p:cNvPr id="2" name="Freeform 2"/>
          <p:cNvSpPr/>
          <p:nvPr/>
        </p:nvSpPr>
        <p:spPr>
          <a:xfrm>
            <a:off x="11174421" y="0"/>
            <a:ext cx="7113579" cy="10287000"/>
          </a:xfrm>
          <a:custGeom>
            <a:avLst/>
            <a:gdLst/>
            <a:ahLst/>
            <a:cxnLst/>
            <a:rect l="l" t="t" r="r" b="b"/>
            <a:pathLst>
              <a:path w="7113579" h="10287000">
                <a:moveTo>
                  <a:pt x="0" y="0"/>
                </a:moveTo>
                <a:lnTo>
                  <a:pt x="7113579" y="0"/>
                </a:lnTo>
                <a:lnTo>
                  <a:pt x="7113579" y="10287000"/>
                </a:lnTo>
                <a:lnTo>
                  <a:pt x="0" y="10287000"/>
                </a:lnTo>
                <a:lnTo>
                  <a:pt x="0" y="0"/>
                </a:lnTo>
                <a:close/>
              </a:path>
            </a:pathLst>
          </a:custGeom>
          <a:blipFill>
            <a:blip r:embed="rId2"/>
            <a:stretch>
              <a:fillRect l="-9482" r="-5136"/>
            </a:stretch>
          </a:blipFill>
        </p:spPr>
        <p:txBody>
          <a:bodyPr/>
          <a:lstStyle/>
          <a:p>
            <a:endParaRPr lang="sv-SE"/>
          </a:p>
        </p:txBody>
      </p:sp>
      <p:sp>
        <p:nvSpPr>
          <p:cNvPr id="3" name="TextBox 3"/>
          <p:cNvSpPr txBox="1"/>
          <p:nvPr/>
        </p:nvSpPr>
        <p:spPr>
          <a:xfrm>
            <a:off x="1028700" y="885825"/>
            <a:ext cx="4259060" cy="1150508"/>
          </a:xfrm>
          <a:prstGeom prst="rect">
            <a:avLst/>
          </a:prstGeom>
        </p:spPr>
        <p:txBody>
          <a:bodyPr lIns="0" tIns="0" rIns="0" bIns="0" rtlCol="0" anchor="t">
            <a:spAutoFit/>
          </a:bodyPr>
          <a:lstStyle/>
          <a:p>
            <a:pPr algn="l">
              <a:lnSpc>
                <a:spcPts val="9799"/>
              </a:lnSpc>
            </a:pPr>
            <a:r>
              <a:rPr lang="en-US" sz="6999" b="1" dirty="0" err="1">
                <a:solidFill>
                  <a:srgbClr val="000000"/>
                </a:solidFill>
                <a:latin typeface="Archivo"/>
                <a:ea typeface="Archivo"/>
                <a:cs typeface="Archivo"/>
                <a:sym typeface="Archivo"/>
              </a:rPr>
              <a:t>Fråga</a:t>
            </a:r>
            <a:r>
              <a:rPr lang="en-US" sz="6999" b="1" dirty="0">
                <a:solidFill>
                  <a:srgbClr val="000000"/>
                </a:solidFill>
                <a:latin typeface="Archivo"/>
                <a:ea typeface="Archivo"/>
                <a:cs typeface="Archivo"/>
                <a:sym typeface="Archivo"/>
              </a:rPr>
              <a:t> 12</a:t>
            </a:r>
          </a:p>
        </p:txBody>
      </p:sp>
      <p:sp>
        <p:nvSpPr>
          <p:cNvPr id="4" name="TextBox 4"/>
          <p:cNvSpPr txBox="1"/>
          <p:nvPr/>
        </p:nvSpPr>
        <p:spPr>
          <a:xfrm>
            <a:off x="1028700" y="2060356"/>
            <a:ext cx="9002423" cy="4800364"/>
          </a:xfrm>
          <a:prstGeom prst="rect">
            <a:avLst/>
          </a:prstGeom>
        </p:spPr>
        <p:txBody>
          <a:bodyPr lIns="0" tIns="0" rIns="0" bIns="0" rtlCol="0" anchor="t">
            <a:spAutoFit/>
          </a:bodyPr>
          <a:lstStyle/>
          <a:p>
            <a:pPr algn="l">
              <a:lnSpc>
                <a:spcPts val="4200"/>
              </a:lnSpc>
            </a:pPr>
            <a:r>
              <a:rPr lang="en-US" sz="3000">
                <a:solidFill>
                  <a:srgbClr val="000000"/>
                </a:solidFill>
                <a:latin typeface="Roboto"/>
                <a:ea typeface="Roboto"/>
                <a:cs typeface="Roboto"/>
                <a:sym typeface="Roboto"/>
              </a:rPr>
              <a:t>Vilken norsk stad kallas ofta för "Porten till fjordarna" och är känd för sin närhet till naturen, sin historiska hamn och som hemstad för kompositören Edvard Grieg?</a:t>
            </a:r>
          </a:p>
          <a:p>
            <a:pPr algn="l">
              <a:lnSpc>
                <a:spcPts val="4200"/>
              </a:lnSpc>
            </a:pPr>
            <a:endParaRPr lang="en-US" sz="3000">
              <a:solidFill>
                <a:srgbClr val="000000"/>
              </a:solidFill>
              <a:latin typeface="Roboto"/>
              <a:ea typeface="Roboto"/>
              <a:cs typeface="Roboto"/>
              <a:sym typeface="Roboto"/>
            </a:endParaRPr>
          </a:p>
          <a:p>
            <a:pPr algn="l">
              <a:lnSpc>
                <a:spcPts val="4200"/>
              </a:lnSpc>
            </a:pPr>
            <a:r>
              <a:rPr lang="en-US" sz="3000">
                <a:solidFill>
                  <a:srgbClr val="000000"/>
                </a:solidFill>
                <a:latin typeface="Roboto"/>
                <a:ea typeface="Roboto"/>
                <a:cs typeface="Roboto"/>
                <a:sym typeface="Roboto"/>
              </a:rPr>
              <a:t>1. Bergen</a:t>
            </a:r>
          </a:p>
          <a:p>
            <a:pPr algn="l">
              <a:lnSpc>
                <a:spcPts val="4200"/>
              </a:lnSpc>
            </a:pPr>
            <a:r>
              <a:rPr lang="en-US" sz="3000">
                <a:solidFill>
                  <a:srgbClr val="000000"/>
                </a:solidFill>
                <a:latin typeface="Roboto"/>
                <a:ea typeface="Roboto"/>
                <a:cs typeface="Roboto"/>
                <a:sym typeface="Roboto"/>
              </a:rPr>
              <a:t>x. Trondheim</a:t>
            </a:r>
          </a:p>
          <a:p>
            <a:pPr algn="l">
              <a:lnSpc>
                <a:spcPts val="4200"/>
              </a:lnSpc>
            </a:pPr>
            <a:r>
              <a:rPr lang="en-US" sz="3000">
                <a:solidFill>
                  <a:srgbClr val="000000"/>
                </a:solidFill>
                <a:latin typeface="Roboto"/>
                <a:ea typeface="Roboto"/>
                <a:cs typeface="Roboto"/>
                <a:sym typeface="Roboto"/>
              </a:rPr>
              <a:t>2. Stavanger</a:t>
            </a:r>
          </a:p>
          <a:p>
            <a:pPr marL="0" lvl="0" indent="0" algn="l">
              <a:lnSpc>
                <a:spcPts val="4200"/>
              </a:lnSpc>
              <a:spcBef>
                <a:spcPct val="0"/>
              </a:spcBef>
            </a:pPr>
            <a:endParaRPr lang="en-US" sz="3000">
              <a:solidFill>
                <a:srgbClr val="000000"/>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CD6D8"/>
        </a:solidFill>
        <a:effectLst/>
      </p:bgPr>
    </p:bg>
    <p:spTree>
      <p:nvGrpSpPr>
        <p:cNvPr id="1" name=""/>
        <p:cNvGrpSpPr/>
        <p:nvPr/>
      </p:nvGrpSpPr>
      <p:grpSpPr>
        <a:xfrm>
          <a:off x="0" y="0"/>
          <a:ext cx="0" cy="0"/>
          <a:chOff x="0" y="0"/>
          <a:chExt cx="0" cy="0"/>
        </a:xfrm>
      </p:grpSpPr>
      <p:sp>
        <p:nvSpPr>
          <p:cNvPr id="2" name="Freeform 2"/>
          <p:cNvSpPr/>
          <p:nvPr/>
        </p:nvSpPr>
        <p:spPr>
          <a:xfrm>
            <a:off x="0" y="4857870"/>
            <a:ext cx="8170533" cy="5851015"/>
          </a:xfrm>
          <a:custGeom>
            <a:avLst/>
            <a:gdLst/>
            <a:ahLst/>
            <a:cxnLst/>
            <a:rect l="l" t="t" r="r" b="b"/>
            <a:pathLst>
              <a:path w="8170533" h="5851015">
                <a:moveTo>
                  <a:pt x="0" y="0"/>
                </a:moveTo>
                <a:lnTo>
                  <a:pt x="8170533" y="0"/>
                </a:lnTo>
                <a:lnTo>
                  <a:pt x="8170533" y="5851015"/>
                </a:lnTo>
                <a:lnTo>
                  <a:pt x="0" y="5851015"/>
                </a:lnTo>
                <a:lnTo>
                  <a:pt x="0" y="0"/>
                </a:lnTo>
                <a:close/>
              </a:path>
            </a:pathLst>
          </a:custGeom>
          <a:blipFill>
            <a:blip r:embed="rId2"/>
            <a:stretch>
              <a:fillRect l="-3937" r="-3546"/>
            </a:stretch>
          </a:blipFill>
        </p:spPr>
        <p:txBody>
          <a:bodyPr/>
          <a:lstStyle/>
          <a:p>
            <a:endParaRPr lang="sv-SE"/>
          </a:p>
        </p:txBody>
      </p:sp>
      <p:sp>
        <p:nvSpPr>
          <p:cNvPr id="3" name="TextBox 3"/>
          <p:cNvSpPr txBox="1"/>
          <p:nvPr/>
        </p:nvSpPr>
        <p:spPr>
          <a:xfrm>
            <a:off x="8256877" y="1149911"/>
            <a:ext cx="4259060" cy="1150508"/>
          </a:xfrm>
          <a:prstGeom prst="rect">
            <a:avLst/>
          </a:prstGeom>
        </p:spPr>
        <p:txBody>
          <a:bodyPr lIns="0" tIns="0" rIns="0" bIns="0" rtlCol="0" anchor="t">
            <a:spAutoFit/>
          </a:bodyPr>
          <a:lstStyle/>
          <a:p>
            <a:pPr algn="l">
              <a:lnSpc>
                <a:spcPts val="9799"/>
              </a:lnSpc>
            </a:pPr>
            <a:r>
              <a:rPr lang="en-US" sz="6999" b="1" dirty="0" err="1">
                <a:solidFill>
                  <a:srgbClr val="000000"/>
                </a:solidFill>
                <a:latin typeface="Archivo"/>
                <a:ea typeface="Archivo"/>
                <a:cs typeface="Archivo"/>
                <a:sym typeface="Archivo"/>
              </a:rPr>
              <a:t>Fråga</a:t>
            </a:r>
            <a:r>
              <a:rPr lang="en-US" sz="6999" b="1" dirty="0">
                <a:solidFill>
                  <a:srgbClr val="000000"/>
                </a:solidFill>
                <a:latin typeface="Archivo"/>
                <a:ea typeface="Archivo"/>
                <a:cs typeface="Archivo"/>
                <a:sym typeface="Archivo"/>
              </a:rPr>
              <a:t> 13</a:t>
            </a:r>
          </a:p>
        </p:txBody>
      </p:sp>
      <p:sp>
        <p:nvSpPr>
          <p:cNvPr id="4" name="TextBox 4"/>
          <p:cNvSpPr txBox="1"/>
          <p:nvPr/>
        </p:nvSpPr>
        <p:spPr>
          <a:xfrm>
            <a:off x="8256877" y="2324442"/>
            <a:ext cx="9002423" cy="6933858"/>
          </a:xfrm>
          <a:prstGeom prst="rect">
            <a:avLst/>
          </a:prstGeom>
        </p:spPr>
        <p:txBody>
          <a:bodyPr lIns="0" tIns="0" rIns="0" bIns="0" rtlCol="0" anchor="t">
            <a:spAutoFit/>
          </a:bodyPr>
          <a:lstStyle/>
          <a:p>
            <a:pPr algn="l">
              <a:lnSpc>
                <a:spcPts val="4200"/>
              </a:lnSpc>
            </a:pPr>
            <a:r>
              <a:rPr lang="en-US" sz="3000">
                <a:solidFill>
                  <a:srgbClr val="000000"/>
                </a:solidFill>
                <a:latin typeface="Roboto"/>
                <a:ea typeface="Roboto"/>
                <a:cs typeface="Roboto"/>
                <a:sym typeface="Roboto"/>
              </a:rPr>
              <a:t>I Danmark och Sverige heter bakverket wienerbrød, eftersom receptet ursprungligen kom från Wien. I Engelsktalande länder kallas bakverket dock något annat, vilket ibland lett till viss internationell förvirring. </a:t>
            </a:r>
          </a:p>
          <a:p>
            <a:pPr algn="l">
              <a:lnSpc>
                <a:spcPts val="4200"/>
              </a:lnSpc>
            </a:pPr>
            <a:endParaRPr lang="en-US" sz="3000">
              <a:solidFill>
                <a:srgbClr val="000000"/>
              </a:solidFill>
              <a:latin typeface="Roboto"/>
              <a:ea typeface="Roboto"/>
              <a:cs typeface="Roboto"/>
              <a:sym typeface="Roboto"/>
            </a:endParaRPr>
          </a:p>
          <a:p>
            <a:pPr algn="l">
              <a:lnSpc>
                <a:spcPts val="4200"/>
              </a:lnSpc>
            </a:pPr>
            <a:r>
              <a:rPr lang="en-US" sz="3000" b="1">
                <a:solidFill>
                  <a:srgbClr val="000000"/>
                </a:solidFill>
                <a:latin typeface="Roboto Bold"/>
                <a:ea typeface="Roboto Bold"/>
                <a:cs typeface="Roboto Bold"/>
                <a:sym typeface="Roboto Bold"/>
              </a:rPr>
              <a:t>Vad heter Wienerbröd i de flesta engelsktalande länder?</a:t>
            </a:r>
          </a:p>
          <a:p>
            <a:pPr algn="l">
              <a:lnSpc>
                <a:spcPts val="4200"/>
              </a:lnSpc>
            </a:pPr>
            <a:endParaRPr lang="en-US" sz="3000" b="1">
              <a:solidFill>
                <a:srgbClr val="000000"/>
              </a:solidFill>
              <a:latin typeface="Roboto Bold"/>
              <a:ea typeface="Roboto Bold"/>
              <a:cs typeface="Roboto Bold"/>
              <a:sym typeface="Roboto Bold"/>
            </a:endParaRPr>
          </a:p>
          <a:p>
            <a:pPr algn="l">
              <a:lnSpc>
                <a:spcPts val="4200"/>
              </a:lnSpc>
            </a:pPr>
            <a:r>
              <a:rPr lang="en-US" sz="3000">
                <a:solidFill>
                  <a:srgbClr val="000000"/>
                </a:solidFill>
                <a:latin typeface="Roboto"/>
                <a:ea typeface="Roboto"/>
                <a:cs typeface="Roboto"/>
                <a:sym typeface="Roboto"/>
              </a:rPr>
              <a:t>1. Stockholmer</a:t>
            </a:r>
          </a:p>
          <a:p>
            <a:pPr algn="l">
              <a:lnSpc>
                <a:spcPts val="4200"/>
              </a:lnSpc>
            </a:pPr>
            <a:r>
              <a:rPr lang="en-US" sz="3000">
                <a:solidFill>
                  <a:srgbClr val="000000"/>
                </a:solidFill>
                <a:latin typeface="Roboto"/>
                <a:ea typeface="Roboto"/>
                <a:cs typeface="Roboto"/>
                <a:sym typeface="Roboto"/>
              </a:rPr>
              <a:t>x. Croissant</a:t>
            </a:r>
          </a:p>
          <a:p>
            <a:pPr algn="l">
              <a:lnSpc>
                <a:spcPts val="4200"/>
              </a:lnSpc>
            </a:pPr>
            <a:r>
              <a:rPr lang="en-US" sz="3000">
                <a:solidFill>
                  <a:srgbClr val="000000"/>
                </a:solidFill>
                <a:latin typeface="Roboto"/>
                <a:ea typeface="Roboto"/>
                <a:cs typeface="Roboto"/>
                <a:sym typeface="Roboto"/>
              </a:rPr>
              <a:t>2. Danish</a:t>
            </a:r>
          </a:p>
          <a:p>
            <a:pPr marL="0" lvl="0" indent="0" algn="l">
              <a:lnSpc>
                <a:spcPts val="4200"/>
              </a:lnSpc>
              <a:spcBef>
                <a:spcPct val="0"/>
              </a:spcBef>
            </a:pPr>
            <a:endParaRPr lang="en-US" sz="3000">
              <a:solidFill>
                <a:srgbClr val="000000"/>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CD6D8"/>
        </a:solidFill>
        <a:effectLst/>
      </p:bgPr>
    </p:bg>
    <p:spTree>
      <p:nvGrpSpPr>
        <p:cNvPr id="1" name=""/>
        <p:cNvGrpSpPr/>
        <p:nvPr/>
      </p:nvGrpSpPr>
      <p:grpSpPr>
        <a:xfrm>
          <a:off x="0" y="0"/>
          <a:ext cx="0" cy="0"/>
          <a:chOff x="0" y="0"/>
          <a:chExt cx="0" cy="0"/>
        </a:xfrm>
      </p:grpSpPr>
      <p:sp>
        <p:nvSpPr>
          <p:cNvPr id="2" name="Freeform 2"/>
          <p:cNvSpPr/>
          <p:nvPr/>
        </p:nvSpPr>
        <p:spPr>
          <a:xfrm>
            <a:off x="11174421" y="0"/>
            <a:ext cx="7113579" cy="10287000"/>
          </a:xfrm>
          <a:custGeom>
            <a:avLst/>
            <a:gdLst/>
            <a:ahLst/>
            <a:cxnLst/>
            <a:rect l="l" t="t" r="r" b="b"/>
            <a:pathLst>
              <a:path w="7113579" h="10287000">
                <a:moveTo>
                  <a:pt x="0" y="0"/>
                </a:moveTo>
                <a:lnTo>
                  <a:pt x="7113579" y="0"/>
                </a:lnTo>
                <a:lnTo>
                  <a:pt x="7113579" y="10287000"/>
                </a:lnTo>
                <a:lnTo>
                  <a:pt x="0" y="10287000"/>
                </a:lnTo>
                <a:lnTo>
                  <a:pt x="0" y="0"/>
                </a:lnTo>
                <a:close/>
              </a:path>
            </a:pathLst>
          </a:custGeom>
          <a:blipFill>
            <a:blip r:embed="rId2"/>
            <a:stretch>
              <a:fillRect t="-1895" b="-1895"/>
            </a:stretch>
          </a:blipFill>
        </p:spPr>
        <p:txBody>
          <a:bodyPr/>
          <a:lstStyle/>
          <a:p>
            <a:endParaRPr lang="sv-SE"/>
          </a:p>
        </p:txBody>
      </p:sp>
      <p:sp>
        <p:nvSpPr>
          <p:cNvPr id="3" name="TextBox 3"/>
          <p:cNvSpPr txBox="1"/>
          <p:nvPr/>
        </p:nvSpPr>
        <p:spPr>
          <a:xfrm>
            <a:off x="1028700" y="885825"/>
            <a:ext cx="4259060" cy="1150508"/>
          </a:xfrm>
          <a:prstGeom prst="rect">
            <a:avLst/>
          </a:prstGeom>
        </p:spPr>
        <p:txBody>
          <a:bodyPr lIns="0" tIns="0" rIns="0" bIns="0" rtlCol="0" anchor="t">
            <a:spAutoFit/>
          </a:bodyPr>
          <a:lstStyle/>
          <a:p>
            <a:pPr algn="l">
              <a:lnSpc>
                <a:spcPts val="9799"/>
              </a:lnSpc>
            </a:pPr>
            <a:r>
              <a:rPr lang="en-US" sz="6999" b="1" dirty="0" err="1">
                <a:solidFill>
                  <a:srgbClr val="000000"/>
                </a:solidFill>
                <a:latin typeface="Archivo"/>
                <a:ea typeface="Archivo"/>
                <a:cs typeface="Archivo"/>
                <a:sym typeface="Archivo"/>
              </a:rPr>
              <a:t>Fråga</a:t>
            </a:r>
            <a:r>
              <a:rPr lang="en-US" sz="6999" b="1" dirty="0">
                <a:solidFill>
                  <a:srgbClr val="000000"/>
                </a:solidFill>
                <a:latin typeface="Archivo"/>
                <a:ea typeface="Archivo"/>
                <a:cs typeface="Archivo"/>
                <a:sym typeface="Archivo"/>
              </a:rPr>
              <a:t> 14</a:t>
            </a:r>
          </a:p>
        </p:txBody>
      </p:sp>
      <p:sp>
        <p:nvSpPr>
          <p:cNvPr id="4" name="TextBox 4"/>
          <p:cNvSpPr txBox="1"/>
          <p:nvPr/>
        </p:nvSpPr>
        <p:spPr>
          <a:xfrm>
            <a:off x="1028700" y="2060356"/>
            <a:ext cx="9002423" cy="3200242"/>
          </a:xfrm>
          <a:prstGeom prst="rect">
            <a:avLst/>
          </a:prstGeom>
        </p:spPr>
        <p:txBody>
          <a:bodyPr lIns="0" tIns="0" rIns="0" bIns="0" rtlCol="0" anchor="t">
            <a:spAutoFit/>
          </a:bodyPr>
          <a:lstStyle/>
          <a:p>
            <a:pPr algn="l">
              <a:lnSpc>
                <a:spcPts val="4200"/>
              </a:lnSpc>
            </a:pPr>
            <a:r>
              <a:rPr lang="en-US" sz="3000">
                <a:solidFill>
                  <a:srgbClr val="000000"/>
                </a:solidFill>
                <a:latin typeface="Roboto"/>
                <a:ea typeface="Roboto"/>
                <a:cs typeface="Roboto"/>
                <a:sym typeface="Roboto"/>
              </a:rPr>
              <a:t>Vad är det mest åländska sättet att fira självstyrelsedagen den 9 juni?</a:t>
            </a:r>
          </a:p>
          <a:p>
            <a:pPr algn="l">
              <a:lnSpc>
                <a:spcPts val="4200"/>
              </a:lnSpc>
            </a:pPr>
            <a:endParaRPr lang="en-US" sz="3000">
              <a:solidFill>
                <a:srgbClr val="000000"/>
              </a:solidFill>
              <a:latin typeface="Roboto"/>
              <a:ea typeface="Roboto"/>
              <a:cs typeface="Roboto"/>
              <a:sym typeface="Roboto"/>
            </a:endParaRPr>
          </a:p>
          <a:p>
            <a:pPr algn="l">
              <a:lnSpc>
                <a:spcPts val="4200"/>
              </a:lnSpc>
            </a:pPr>
            <a:r>
              <a:rPr lang="en-US" sz="3000">
                <a:solidFill>
                  <a:srgbClr val="000000"/>
                </a:solidFill>
                <a:latin typeface="Roboto"/>
                <a:ea typeface="Roboto"/>
                <a:cs typeface="Roboto"/>
                <a:sym typeface="Roboto"/>
              </a:rPr>
              <a:t>1. Att bada bastu och sjunga nationalsången</a:t>
            </a:r>
          </a:p>
          <a:p>
            <a:pPr algn="l">
              <a:lnSpc>
                <a:spcPts val="4200"/>
              </a:lnSpc>
            </a:pPr>
            <a:r>
              <a:rPr lang="en-US" sz="3000">
                <a:solidFill>
                  <a:srgbClr val="000000"/>
                </a:solidFill>
                <a:latin typeface="Roboto"/>
                <a:ea typeface="Roboto"/>
                <a:cs typeface="Roboto"/>
                <a:sym typeface="Roboto"/>
              </a:rPr>
              <a:t> x. Att äta pannkaka med sviskon och vispad grädde</a:t>
            </a:r>
          </a:p>
          <a:p>
            <a:pPr marL="0" lvl="0" indent="0" algn="l">
              <a:lnSpc>
                <a:spcPts val="4200"/>
              </a:lnSpc>
              <a:spcBef>
                <a:spcPct val="0"/>
              </a:spcBef>
            </a:pPr>
            <a:r>
              <a:rPr lang="en-US" sz="3000">
                <a:solidFill>
                  <a:srgbClr val="000000"/>
                </a:solidFill>
                <a:latin typeface="Roboto"/>
                <a:ea typeface="Roboto"/>
                <a:cs typeface="Roboto"/>
                <a:sym typeface="Roboto"/>
              </a:rPr>
              <a:t> 2. Att dansa runt en midsommarstång i Mariehamn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CD6D8"/>
        </a:solidFill>
        <a:effectLst/>
      </p:bgPr>
    </p:bg>
    <p:spTree>
      <p:nvGrpSpPr>
        <p:cNvPr id="1" name=""/>
        <p:cNvGrpSpPr/>
        <p:nvPr/>
      </p:nvGrpSpPr>
      <p:grpSpPr>
        <a:xfrm>
          <a:off x="0" y="0"/>
          <a:ext cx="0" cy="0"/>
          <a:chOff x="0" y="0"/>
          <a:chExt cx="0" cy="0"/>
        </a:xfrm>
      </p:grpSpPr>
      <p:sp>
        <p:nvSpPr>
          <p:cNvPr id="2" name="Freeform 2"/>
          <p:cNvSpPr/>
          <p:nvPr/>
        </p:nvSpPr>
        <p:spPr>
          <a:xfrm>
            <a:off x="11174421" y="0"/>
            <a:ext cx="7113579" cy="10287000"/>
          </a:xfrm>
          <a:custGeom>
            <a:avLst/>
            <a:gdLst/>
            <a:ahLst/>
            <a:cxnLst/>
            <a:rect l="l" t="t" r="r" b="b"/>
            <a:pathLst>
              <a:path w="7113579" h="10287000">
                <a:moveTo>
                  <a:pt x="0" y="0"/>
                </a:moveTo>
                <a:lnTo>
                  <a:pt x="7113579" y="0"/>
                </a:lnTo>
                <a:lnTo>
                  <a:pt x="7113579" y="10287000"/>
                </a:lnTo>
                <a:lnTo>
                  <a:pt x="0" y="10287000"/>
                </a:lnTo>
                <a:lnTo>
                  <a:pt x="0" y="0"/>
                </a:lnTo>
                <a:close/>
              </a:path>
            </a:pathLst>
          </a:custGeom>
          <a:blipFill>
            <a:blip r:embed="rId2"/>
            <a:stretch>
              <a:fillRect r="-105121"/>
            </a:stretch>
          </a:blipFill>
        </p:spPr>
        <p:txBody>
          <a:bodyPr/>
          <a:lstStyle/>
          <a:p>
            <a:endParaRPr lang="sv-SE"/>
          </a:p>
        </p:txBody>
      </p:sp>
      <p:sp>
        <p:nvSpPr>
          <p:cNvPr id="3" name="TextBox 3"/>
          <p:cNvSpPr txBox="1"/>
          <p:nvPr/>
        </p:nvSpPr>
        <p:spPr>
          <a:xfrm>
            <a:off x="1028700" y="885825"/>
            <a:ext cx="4259060" cy="1150508"/>
          </a:xfrm>
          <a:prstGeom prst="rect">
            <a:avLst/>
          </a:prstGeom>
        </p:spPr>
        <p:txBody>
          <a:bodyPr lIns="0" tIns="0" rIns="0" bIns="0" rtlCol="0" anchor="t">
            <a:spAutoFit/>
          </a:bodyPr>
          <a:lstStyle/>
          <a:p>
            <a:pPr algn="l">
              <a:lnSpc>
                <a:spcPts val="9799"/>
              </a:lnSpc>
            </a:pPr>
            <a:r>
              <a:rPr lang="en-US" sz="6999" b="1" dirty="0" err="1">
                <a:solidFill>
                  <a:srgbClr val="000000"/>
                </a:solidFill>
                <a:latin typeface="Archivo"/>
                <a:ea typeface="Archivo"/>
                <a:cs typeface="Archivo"/>
                <a:sym typeface="Archivo"/>
              </a:rPr>
              <a:t>Fråga</a:t>
            </a:r>
            <a:r>
              <a:rPr lang="en-US" sz="6999" b="1" dirty="0">
                <a:solidFill>
                  <a:srgbClr val="000000"/>
                </a:solidFill>
                <a:latin typeface="Archivo"/>
                <a:ea typeface="Archivo"/>
                <a:cs typeface="Archivo"/>
                <a:sym typeface="Archivo"/>
              </a:rPr>
              <a:t> 15</a:t>
            </a:r>
          </a:p>
        </p:txBody>
      </p:sp>
      <p:sp>
        <p:nvSpPr>
          <p:cNvPr id="4" name="TextBox 4"/>
          <p:cNvSpPr txBox="1"/>
          <p:nvPr/>
        </p:nvSpPr>
        <p:spPr>
          <a:xfrm>
            <a:off x="1028700" y="2060356"/>
            <a:ext cx="9002423" cy="4266990"/>
          </a:xfrm>
          <a:prstGeom prst="rect">
            <a:avLst/>
          </a:prstGeom>
        </p:spPr>
        <p:txBody>
          <a:bodyPr lIns="0" tIns="0" rIns="0" bIns="0" rtlCol="0" anchor="t">
            <a:spAutoFit/>
          </a:bodyPr>
          <a:lstStyle/>
          <a:p>
            <a:pPr algn="l">
              <a:lnSpc>
                <a:spcPts val="4200"/>
              </a:lnSpc>
            </a:pPr>
            <a:r>
              <a:rPr lang="en-US" sz="3000">
                <a:solidFill>
                  <a:srgbClr val="000000"/>
                </a:solidFill>
                <a:latin typeface="Roboto"/>
                <a:ea typeface="Roboto"/>
                <a:cs typeface="Roboto"/>
                <a:sym typeface="Roboto"/>
              </a:rPr>
              <a:t>Vilket av följande är en riktig tävling som hålls i Finland och har blivit internationellt uppmärksammad?</a:t>
            </a:r>
          </a:p>
          <a:p>
            <a:pPr algn="l">
              <a:lnSpc>
                <a:spcPts val="4200"/>
              </a:lnSpc>
            </a:pPr>
            <a:endParaRPr lang="en-US" sz="3000">
              <a:solidFill>
                <a:srgbClr val="000000"/>
              </a:solidFill>
              <a:latin typeface="Roboto"/>
              <a:ea typeface="Roboto"/>
              <a:cs typeface="Roboto"/>
              <a:sym typeface="Roboto"/>
            </a:endParaRPr>
          </a:p>
          <a:p>
            <a:pPr algn="l">
              <a:lnSpc>
                <a:spcPts val="4200"/>
              </a:lnSpc>
            </a:pPr>
            <a:r>
              <a:rPr lang="en-US" sz="3000">
                <a:solidFill>
                  <a:srgbClr val="000000"/>
                </a:solidFill>
                <a:latin typeface="Roboto"/>
                <a:ea typeface="Roboto"/>
                <a:cs typeface="Roboto"/>
                <a:sym typeface="Roboto"/>
              </a:rPr>
              <a:t>1. VM i bastusittning</a:t>
            </a:r>
          </a:p>
          <a:p>
            <a:pPr algn="l">
              <a:lnSpc>
                <a:spcPts val="4200"/>
              </a:lnSpc>
            </a:pPr>
            <a:r>
              <a:rPr lang="en-US" sz="3000">
                <a:solidFill>
                  <a:srgbClr val="000000"/>
                </a:solidFill>
                <a:latin typeface="Roboto"/>
                <a:ea typeface="Roboto"/>
                <a:cs typeface="Roboto"/>
                <a:sym typeface="Roboto"/>
              </a:rPr>
              <a:t>x. VM i att kasta mobiltelefon</a:t>
            </a:r>
          </a:p>
          <a:p>
            <a:pPr algn="l">
              <a:lnSpc>
                <a:spcPts val="4200"/>
              </a:lnSpc>
            </a:pPr>
            <a:r>
              <a:rPr lang="en-US" sz="3000">
                <a:solidFill>
                  <a:srgbClr val="000000"/>
                </a:solidFill>
                <a:latin typeface="Roboto"/>
                <a:ea typeface="Roboto"/>
                <a:cs typeface="Roboto"/>
                <a:sym typeface="Roboto"/>
              </a:rPr>
              <a:t>2. VM i att springa med en älgmask</a:t>
            </a:r>
          </a:p>
          <a:p>
            <a:pPr marL="0" lvl="0" indent="0" algn="l">
              <a:lnSpc>
                <a:spcPts val="4200"/>
              </a:lnSpc>
              <a:spcBef>
                <a:spcPct val="0"/>
              </a:spcBef>
            </a:pPr>
            <a:endParaRPr lang="en-US" sz="3000">
              <a:solidFill>
                <a:srgbClr val="000000"/>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CD6D8"/>
        </a:solidFill>
        <a:effectLst/>
      </p:bgPr>
    </p:bg>
    <p:spTree>
      <p:nvGrpSpPr>
        <p:cNvPr id="1" name=""/>
        <p:cNvGrpSpPr/>
        <p:nvPr/>
      </p:nvGrpSpPr>
      <p:grpSpPr>
        <a:xfrm>
          <a:off x="0" y="0"/>
          <a:ext cx="0" cy="0"/>
          <a:chOff x="0" y="0"/>
          <a:chExt cx="0" cy="0"/>
        </a:xfrm>
      </p:grpSpPr>
      <p:sp>
        <p:nvSpPr>
          <p:cNvPr id="2" name="Freeform 2"/>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1028700" y="885825"/>
            <a:ext cx="4259060" cy="1150508"/>
          </a:xfrm>
          <a:prstGeom prst="rect">
            <a:avLst/>
          </a:prstGeom>
        </p:spPr>
        <p:txBody>
          <a:bodyPr lIns="0" tIns="0" rIns="0" bIns="0" rtlCol="0" anchor="t">
            <a:spAutoFit/>
          </a:bodyPr>
          <a:lstStyle/>
          <a:p>
            <a:pPr algn="l">
              <a:lnSpc>
                <a:spcPts val="9799"/>
              </a:lnSpc>
            </a:pPr>
            <a:r>
              <a:rPr lang="en-US" sz="6999" b="1" dirty="0" err="1">
                <a:solidFill>
                  <a:srgbClr val="000000"/>
                </a:solidFill>
                <a:latin typeface="Archivo"/>
                <a:ea typeface="Archivo"/>
                <a:cs typeface="Archivo"/>
                <a:sym typeface="Archivo"/>
              </a:rPr>
              <a:t>Fråga</a:t>
            </a:r>
            <a:r>
              <a:rPr lang="en-US" sz="6999" b="1" dirty="0">
                <a:solidFill>
                  <a:srgbClr val="000000"/>
                </a:solidFill>
                <a:latin typeface="Archivo"/>
                <a:ea typeface="Archivo"/>
                <a:cs typeface="Archivo"/>
                <a:sym typeface="Archivo"/>
              </a:rPr>
              <a:t> 16</a:t>
            </a:r>
          </a:p>
        </p:txBody>
      </p:sp>
      <p:sp>
        <p:nvSpPr>
          <p:cNvPr id="4" name="TextBox 4"/>
          <p:cNvSpPr txBox="1"/>
          <p:nvPr/>
        </p:nvSpPr>
        <p:spPr>
          <a:xfrm>
            <a:off x="1028700" y="2060356"/>
            <a:ext cx="9002423" cy="3733616"/>
          </a:xfrm>
          <a:prstGeom prst="rect">
            <a:avLst/>
          </a:prstGeom>
        </p:spPr>
        <p:txBody>
          <a:bodyPr lIns="0" tIns="0" rIns="0" bIns="0" rtlCol="0" anchor="t">
            <a:spAutoFit/>
          </a:bodyPr>
          <a:lstStyle/>
          <a:p>
            <a:pPr algn="l">
              <a:lnSpc>
                <a:spcPts val="4200"/>
              </a:lnSpc>
            </a:pPr>
            <a:r>
              <a:rPr lang="en-US" sz="3000">
                <a:solidFill>
                  <a:srgbClr val="000000"/>
                </a:solidFill>
                <a:latin typeface="Roboto"/>
                <a:ea typeface="Roboto"/>
                <a:cs typeface="Roboto"/>
                <a:sym typeface="Roboto"/>
              </a:rPr>
              <a:t>I vilken svensk film från 2000-talet får vi följa en körledare som flyttar till en liten by i Norrland?</a:t>
            </a:r>
          </a:p>
          <a:p>
            <a:pPr algn="l">
              <a:lnSpc>
                <a:spcPts val="4200"/>
              </a:lnSpc>
            </a:pPr>
            <a:endParaRPr lang="en-US" sz="3000">
              <a:solidFill>
                <a:srgbClr val="000000"/>
              </a:solidFill>
              <a:latin typeface="Roboto"/>
              <a:ea typeface="Roboto"/>
              <a:cs typeface="Roboto"/>
              <a:sym typeface="Roboto"/>
            </a:endParaRPr>
          </a:p>
          <a:p>
            <a:pPr algn="l">
              <a:lnSpc>
                <a:spcPts val="4200"/>
              </a:lnSpc>
            </a:pPr>
            <a:r>
              <a:rPr lang="en-US" sz="3000">
                <a:solidFill>
                  <a:srgbClr val="000000"/>
                </a:solidFill>
                <a:latin typeface="Roboto"/>
                <a:ea typeface="Roboto"/>
                <a:cs typeface="Roboto"/>
                <a:sym typeface="Roboto"/>
              </a:rPr>
              <a:t>1. Så som i himmelen</a:t>
            </a:r>
          </a:p>
          <a:p>
            <a:pPr algn="l">
              <a:lnSpc>
                <a:spcPts val="4200"/>
              </a:lnSpc>
            </a:pPr>
            <a:r>
              <a:rPr lang="en-US" sz="3000">
                <a:solidFill>
                  <a:srgbClr val="000000"/>
                </a:solidFill>
                <a:latin typeface="Roboto"/>
                <a:ea typeface="Roboto"/>
                <a:cs typeface="Roboto"/>
                <a:sym typeface="Roboto"/>
              </a:rPr>
              <a:t> x. Jägarna</a:t>
            </a:r>
          </a:p>
          <a:p>
            <a:pPr algn="l">
              <a:lnSpc>
                <a:spcPts val="4200"/>
              </a:lnSpc>
            </a:pPr>
            <a:r>
              <a:rPr lang="en-US" sz="3000">
                <a:solidFill>
                  <a:srgbClr val="000000"/>
                </a:solidFill>
                <a:latin typeface="Roboto"/>
                <a:ea typeface="Roboto"/>
                <a:cs typeface="Roboto"/>
                <a:sym typeface="Roboto"/>
              </a:rPr>
              <a:t> 2. En man som heter Ove</a:t>
            </a:r>
          </a:p>
          <a:p>
            <a:pPr marL="0" lvl="0" indent="0" algn="l">
              <a:lnSpc>
                <a:spcPts val="4200"/>
              </a:lnSpc>
              <a:spcBef>
                <a:spcPct val="0"/>
              </a:spcBef>
            </a:pPr>
            <a:endParaRPr lang="en-US" sz="3000">
              <a:solidFill>
                <a:srgbClr val="000000"/>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CD6D8"/>
        </a:solidFill>
        <a:effectLst/>
      </p:bgPr>
    </p:bg>
    <p:spTree>
      <p:nvGrpSpPr>
        <p:cNvPr id="1" name=""/>
        <p:cNvGrpSpPr/>
        <p:nvPr/>
      </p:nvGrpSpPr>
      <p:grpSpPr>
        <a:xfrm>
          <a:off x="0" y="0"/>
          <a:ext cx="0" cy="0"/>
          <a:chOff x="0" y="0"/>
          <a:chExt cx="0" cy="0"/>
        </a:xfrm>
      </p:grpSpPr>
      <p:sp>
        <p:nvSpPr>
          <p:cNvPr id="2" name="TextBox 2"/>
          <p:cNvSpPr txBox="1"/>
          <p:nvPr/>
        </p:nvSpPr>
        <p:spPr>
          <a:xfrm>
            <a:off x="7014470" y="4470411"/>
            <a:ext cx="4259060" cy="1150508"/>
          </a:xfrm>
          <a:prstGeom prst="rect">
            <a:avLst/>
          </a:prstGeom>
        </p:spPr>
        <p:txBody>
          <a:bodyPr lIns="0" tIns="0" rIns="0" bIns="0" rtlCol="0" anchor="t">
            <a:spAutoFit/>
          </a:bodyPr>
          <a:lstStyle/>
          <a:p>
            <a:pPr algn="ctr">
              <a:lnSpc>
                <a:spcPts val="9799"/>
              </a:lnSpc>
            </a:pPr>
            <a:r>
              <a:rPr lang="en-US" sz="6999" b="1" dirty="0">
                <a:solidFill>
                  <a:srgbClr val="000000"/>
                </a:solidFill>
                <a:latin typeface="Archivo"/>
                <a:ea typeface="Archivo"/>
                <a:cs typeface="Archivo"/>
                <a:sym typeface="Archivo"/>
              </a:rPr>
              <a:t>FACIT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CD6D8"/>
        </a:solidFill>
        <a:effectLst/>
      </p:bgPr>
    </p:bg>
    <p:spTree>
      <p:nvGrpSpPr>
        <p:cNvPr id="1" name=""/>
        <p:cNvGrpSpPr/>
        <p:nvPr/>
      </p:nvGrpSpPr>
      <p:grpSpPr>
        <a:xfrm>
          <a:off x="0" y="0"/>
          <a:ext cx="0" cy="0"/>
          <a:chOff x="0" y="0"/>
          <a:chExt cx="0" cy="0"/>
        </a:xfrm>
      </p:grpSpPr>
      <p:sp>
        <p:nvSpPr>
          <p:cNvPr id="2" name="TextBox 2"/>
          <p:cNvSpPr txBox="1"/>
          <p:nvPr/>
        </p:nvSpPr>
        <p:spPr>
          <a:xfrm>
            <a:off x="1028700" y="885825"/>
            <a:ext cx="4259060" cy="1150508"/>
          </a:xfrm>
          <a:prstGeom prst="rect">
            <a:avLst/>
          </a:prstGeom>
        </p:spPr>
        <p:txBody>
          <a:bodyPr lIns="0" tIns="0" rIns="0" bIns="0" rtlCol="0" anchor="t">
            <a:spAutoFit/>
          </a:bodyPr>
          <a:lstStyle/>
          <a:p>
            <a:pPr algn="l">
              <a:lnSpc>
                <a:spcPts val="9799"/>
              </a:lnSpc>
            </a:pPr>
            <a:r>
              <a:rPr lang="en-US" sz="6999" b="1" dirty="0">
                <a:solidFill>
                  <a:srgbClr val="000000"/>
                </a:solidFill>
                <a:latin typeface="Archivo"/>
                <a:ea typeface="Archivo"/>
                <a:cs typeface="Archivo"/>
                <a:sym typeface="Archivo"/>
              </a:rPr>
              <a:t>FACIT</a:t>
            </a:r>
          </a:p>
        </p:txBody>
      </p:sp>
      <p:sp>
        <p:nvSpPr>
          <p:cNvPr id="3" name="TextBox 3"/>
          <p:cNvSpPr txBox="1"/>
          <p:nvPr/>
        </p:nvSpPr>
        <p:spPr>
          <a:xfrm>
            <a:off x="1028700" y="2201972"/>
            <a:ext cx="2394289" cy="5806856"/>
          </a:xfrm>
          <a:prstGeom prst="rect">
            <a:avLst/>
          </a:prstGeom>
        </p:spPr>
        <p:txBody>
          <a:bodyPr lIns="0" tIns="0" rIns="0" bIns="0" rtlCol="0" anchor="t">
            <a:spAutoFit/>
          </a:bodyPr>
          <a:lstStyle/>
          <a:p>
            <a:pPr marL="885691" lvl="1" indent="-442846" algn="l">
              <a:lnSpc>
                <a:spcPts val="5743"/>
              </a:lnSpc>
              <a:buAutoNum type="arabicPeriod"/>
            </a:pPr>
            <a:r>
              <a:rPr lang="en-US" sz="4102" b="1" dirty="0">
                <a:solidFill>
                  <a:srgbClr val="000000"/>
                </a:solidFill>
                <a:latin typeface="Roboto Bold"/>
                <a:ea typeface="Roboto Bold"/>
                <a:cs typeface="Roboto Bold"/>
                <a:sym typeface="Roboto Bold"/>
              </a:rPr>
              <a:t>1</a:t>
            </a:r>
          </a:p>
          <a:p>
            <a:pPr marL="885691" lvl="1" indent="-442846" algn="l">
              <a:lnSpc>
                <a:spcPts val="5743"/>
              </a:lnSpc>
              <a:buAutoNum type="arabicPeriod"/>
            </a:pPr>
            <a:r>
              <a:rPr lang="en-US" sz="4102" b="1" dirty="0">
                <a:solidFill>
                  <a:srgbClr val="000000"/>
                </a:solidFill>
                <a:latin typeface="Roboto Bold"/>
                <a:ea typeface="Roboto Bold"/>
                <a:cs typeface="Roboto Bold"/>
                <a:sym typeface="Roboto Bold"/>
              </a:rPr>
              <a:t>x</a:t>
            </a:r>
          </a:p>
          <a:p>
            <a:pPr marL="885691" lvl="1" indent="-442846" algn="l">
              <a:lnSpc>
                <a:spcPts val="5743"/>
              </a:lnSpc>
              <a:buAutoNum type="arabicPeriod"/>
            </a:pPr>
            <a:r>
              <a:rPr lang="en-US" sz="4102" b="1" dirty="0">
                <a:solidFill>
                  <a:srgbClr val="000000"/>
                </a:solidFill>
                <a:latin typeface="Roboto Bold"/>
                <a:ea typeface="Roboto Bold"/>
                <a:cs typeface="Roboto Bold"/>
                <a:sym typeface="Roboto Bold"/>
              </a:rPr>
              <a:t>1</a:t>
            </a:r>
          </a:p>
          <a:p>
            <a:pPr marL="885691" lvl="1" indent="-442846" algn="l">
              <a:lnSpc>
                <a:spcPts val="5743"/>
              </a:lnSpc>
              <a:buAutoNum type="arabicPeriod"/>
            </a:pPr>
            <a:r>
              <a:rPr lang="en-US" sz="4102" b="1" dirty="0">
                <a:solidFill>
                  <a:srgbClr val="000000"/>
                </a:solidFill>
                <a:latin typeface="Roboto Bold"/>
                <a:ea typeface="Roboto Bold"/>
                <a:cs typeface="Roboto Bold"/>
                <a:sym typeface="Roboto Bold"/>
              </a:rPr>
              <a:t>2</a:t>
            </a:r>
          </a:p>
          <a:p>
            <a:pPr marL="885691" lvl="1" indent="-442846" algn="l">
              <a:lnSpc>
                <a:spcPts val="5743"/>
              </a:lnSpc>
              <a:buAutoNum type="arabicPeriod"/>
            </a:pPr>
            <a:r>
              <a:rPr lang="en-US" sz="4102" b="1" dirty="0">
                <a:solidFill>
                  <a:srgbClr val="000000"/>
                </a:solidFill>
                <a:latin typeface="Roboto Bold"/>
                <a:ea typeface="Roboto Bold"/>
                <a:cs typeface="Roboto Bold"/>
                <a:sym typeface="Roboto Bold"/>
              </a:rPr>
              <a:t>1</a:t>
            </a:r>
          </a:p>
          <a:p>
            <a:pPr marL="885691" lvl="1" indent="-442846" algn="l">
              <a:lnSpc>
                <a:spcPts val="5743"/>
              </a:lnSpc>
              <a:buAutoNum type="arabicPeriod"/>
            </a:pPr>
            <a:r>
              <a:rPr lang="en-US" sz="4102" b="1" dirty="0">
                <a:solidFill>
                  <a:srgbClr val="000000"/>
                </a:solidFill>
                <a:latin typeface="Roboto Bold"/>
                <a:ea typeface="Roboto Bold"/>
                <a:cs typeface="Roboto Bold"/>
                <a:sym typeface="Roboto Bold"/>
              </a:rPr>
              <a:t>1</a:t>
            </a:r>
          </a:p>
          <a:p>
            <a:pPr marL="885691" lvl="1" indent="-442846" algn="l">
              <a:lnSpc>
                <a:spcPts val="5743"/>
              </a:lnSpc>
              <a:buAutoNum type="arabicPeriod"/>
            </a:pPr>
            <a:r>
              <a:rPr lang="en-US" sz="4102" b="1" dirty="0">
                <a:solidFill>
                  <a:srgbClr val="000000"/>
                </a:solidFill>
                <a:latin typeface="Roboto Bold"/>
                <a:ea typeface="Roboto Bold"/>
                <a:cs typeface="Roboto Bold"/>
                <a:sym typeface="Roboto Bold"/>
              </a:rPr>
              <a:t>2</a:t>
            </a:r>
          </a:p>
          <a:p>
            <a:pPr marL="885691" lvl="1" indent="-442846" algn="l">
              <a:lnSpc>
                <a:spcPts val="5743"/>
              </a:lnSpc>
              <a:spcBef>
                <a:spcPct val="0"/>
              </a:spcBef>
              <a:buAutoNum type="arabicPeriod"/>
            </a:pPr>
            <a:r>
              <a:rPr lang="en-US" sz="4102" b="1" dirty="0">
                <a:solidFill>
                  <a:srgbClr val="000000"/>
                </a:solidFill>
                <a:latin typeface="Roboto Bold"/>
                <a:ea typeface="Roboto Bold"/>
                <a:cs typeface="Roboto Bold"/>
                <a:sym typeface="Roboto Bold"/>
              </a:rPr>
              <a:t>x</a:t>
            </a:r>
          </a:p>
        </p:txBody>
      </p:sp>
      <p:sp>
        <p:nvSpPr>
          <p:cNvPr id="4" name="TextBox 4"/>
          <p:cNvSpPr txBox="1"/>
          <p:nvPr/>
        </p:nvSpPr>
        <p:spPr>
          <a:xfrm>
            <a:off x="3422989" y="2201972"/>
            <a:ext cx="2394289" cy="5806856"/>
          </a:xfrm>
          <a:prstGeom prst="rect">
            <a:avLst/>
          </a:prstGeom>
        </p:spPr>
        <p:txBody>
          <a:bodyPr lIns="0" tIns="0" rIns="0" bIns="0" rtlCol="0" anchor="t">
            <a:spAutoFit/>
          </a:bodyPr>
          <a:lstStyle/>
          <a:p>
            <a:pPr algn="l">
              <a:lnSpc>
                <a:spcPts val="5743"/>
              </a:lnSpc>
            </a:pPr>
            <a:r>
              <a:rPr lang="en-US" sz="4102" b="1" dirty="0">
                <a:solidFill>
                  <a:srgbClr val="000000"/>
                </a:solidFill>
                <a:latin typeface="Roboto Bold"/>
                <a:ea typeface="Roboto Bold"/>
                <a:cs typeface="Roboto Bold"/>
                <a:sym typeface="Roboto Bold"/>
              </a:rPr>
              <a:t>9. x</a:t>
            </a:r>
          </a:p>
          <a:p>
            <a:pPr algn="l">
              <a:lnSpc>
                <a:spcPts val="5743"/>
              </a:lnSpc>
            </a:pPr>
            <a:r>
              <a:rPr lang="en-US" sz="4102" b="1" dirty="0">
                <a:solidFill>
                  <a:srgbClr val="000000"/>
                </a:solidFill>
                <a:latin typeface="Roboto Bold"/>
                <a:ea typeface="Roboto Bold"/>
                <a:cs typeface="Roboto Bold"/>
                <a:sym typeface="Roboto Bold"/>
              </a:rPr>
              <a:t>10. 2</a:t>
            </a:r>
          </a:p>
          <a:p>
            <a:pPr algn="l">
              <a:lnSpc>
                <a:spcPts val="5743"/>
              </a:lnSpc>
            </a:pPr>
            <a:r>
              <a:rPr lang="en-US" sz="4102" b="1" dirty="0">
                <a:solidFill>
                  <a:srgbClr val="000000"/>
                </a:solidFill>
                <a:latin typeface="Roboto Bold"/>
                <a:ea typeface="Roboto Bold"/>
                <a:cs typeface="Roboto Bold"/>
                <a:sym typeface="Roboto Bold"/>
              </a:rPr>
              <a:t>11. 2</a:t>
            </a:r>
          </a:p>
          <a:p>
            <a:pPr algn="l">
              <a:lnSpc>
                <a:spcPts val="5743"/>
              </a:lnSpc>
            </a:pPr>
            <a:r>
              <a:rPr lang="en-US" sz="4102" b="1" dirty="0">
                <a:solidFill>
                  <a:srgbClr val="000000"/>
                </a:solidFill>
                <a:latin typeface="Roboto Bold"/>
                <a:ea typeface="Roboto Bold"/>
                <a:cs typeface="Roboto Bold"/>
                <a:sym typeface="Roboto Bold"/>
              </a:rPr>
              <a:t>12. 1</a:t>
            </a:r>
          </a:p>
          <a:p>
            <a:pPr algn="l">
              <a:lnSpc>
                <a:spcPts val="5743"/>
              </a:lnSpc>
            </a:pPr>
            <a:r>
              <a:rPr lang="en-US" sz="4102" b="1" dirty="0">
                <a:solidFill>
                  <a:srgbClr val="000000"/>
                </a:solidFill>
                <a:latin typeface="Roboto Bold"/>
                <a:ea typeface="Roboto Bold"/>
                <a:cs typeface="Roboto Bold"/>
                <a:sym typeface="Roboto Bold"/>
              </a:rPr>
              <a:t>13. 2</a:t>
            </a:r>
          </a:p>
          <a:p>
            <a:pPr algn="l">
              <a:lnSpc>
                <a:spcPts val="5743"/>
              </a:lnSpc>
            </a:pPr>
            <a:r>
              <a:rPr lang="en-US" sz="4102" b="1" dirty="0">
                <a:solidFill>
                  <a:srgbClr val="000000"/>
                </a:solidFill>
                <a:latin typeface="Roboto Bold"/>
                <a:ea typeface="Roboto Bold"/>
                <a:cs typeface="Roboto Bold"/>
                <a:sym typeface="Roboto Bold"/>
              </a:rPr>
              <a:t>14. x</a:t>
            </a:r>
          </a:p>
          <a:p>
            <a:pPr algn="l">
              <a:lnSpc>
                <a:spcPts val="5743"/>
              </a:lnSpc>
            </a:pPr>
            <a:r>
              <a:rPr lang="en-US" sz="4102" b="1" dirty="0">
                <a:solidFill>
                  <a:srgbClr val="000000"/>
                </a:solidFill>
                <a:latin typeface="Roboto Bold"/>
                <a:ea typeface="Roboto Bold"/>
                <a:cs typeface="Roboto Bold"/>
                <a:sym typeface="Roboto Bold"/>
              </a:rPr>
              <a:t>15. x</a:t>
            </a:r>
          </a:p>
          <a:p>
            <a:pPr algn="l">
              <a:lnSpc>
                <a:spcPts val="5743"/>
              </a:lnSpc>
              <a:spcBef>
                <a:spcPct val="0"/>
              </a:spcBef>
            </a:pPr>
            <a:r>
              <a:rPr lang="en-US" sz="4102" b="1" dirty="0">
                <a:solidFill>
                  <a:srgbClr val="000000"/>
                </a:solidFill>
                <a:latin typeface="Roboto Bold"/>
                <a:ea typeface="Roboto Bold"/>
                <a:cs typeface="Roboto Bold"/>
                <a:sym typeface="Roboto Bold"/>
              </a:rPr>
              <a:t>16. 1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CD6D8"/>
        </a:solidFill>
        <a:effectLst/>
      </p:bgPr>
    </p:bg>
    <p:spTree>
      <p:nvGrpSpPr>
        <p:cNvPr id="1" name=""/>
        <p:cNvGrpSpPr/>
        <p:nvPr/>
      </p:nvGrpSpPr>
      <p:grpSpPr>
        <a:xfrm>
          <a:off x="0" y="0"/>
          <a:ext cx="0" cy="0"/>
          <a:chOff x="0" y="0"/>
          <a:chExt cx="0" cy="0"/>
        </a:xfrm>
      </p:grpSpPr>
      <p:sp>
        <p:nvSpPr>
          <p:cNvPr id="2" name="Freeform 2"/>
          <p:cNvSpPr/>
          <p:nvPr/>
        </p:nvSpPr>
        <p:spPr>
          <a:xfrm>
            <a:off x="10383157" y="0"/>
            <a:ext cx="7904843" cy="10287000"/>
          </a:xfrm>
          <a:custGeom>
            <a:avLst/>
            <a:gdLst/>
            <a:ahLst/>
            <a:cxnLst/>
            <a:rect l="l" t="t" r="r" b="b"/>
            <a:pathLst>
              <a:path w="7904843" h="10287000">
                <a:moveTo>
                  <a:pt x="0" y="0"/>
                </a:moveTo>
                <a:lnTo>
                  <a:pt x="7904843" y="0"/>
                </a:lnTo>
                <a:lnTo>
                  <a:pt x="7904843" y="10287000"/>
                </a:lnTo>
                <a:lnTo>
                  <a:pt x="0" y="10287000"/>
                </a:lnTo>
                <a:lnTo>
                  <a:pt x="0" y="0"/>
                </a:lnTo>
                <a:close/>
              </a:path>
            </a:pathLst>
          </a:custGeom>
          <a:blipFill>
            <a:blip r:embed="rId2"/>
            <a:stretch>
              <a:fillRect l="-102080" b="-3458"/>
            </a:stretch>
          </a:blipFill>
        </p:spPr>
        <p:txBody>
          <a:bodyPr/>
          <a:lstStyle/>
          <a:p>
            <a:endParaRPr lang="sv-SE"/>
          </a:p>
        </p:txBody>
      </p:sp>
      <p:sp>
        <p:nvSpPr>
          <p:cNvPr id="3" name="TextBox 3"/>
          <p:cNvSpPr txBox="1"/>
          <p:nvPr/>
        </p:nvSpPr>
        <p:spPr>
          <a:xfrm>
            <a:off x="1028700" y="885825"/>
            <a:ext cx="4259060" cy="1150508"/>
          </a:xfrm>
          <a:prstGeom prst="rect">
            <a:avLst/>
          </a:prstGeom>
        </p:spPr>
        <p:txBody>
          <a:bodyPr lIns="0" tIns="0" rIns="0" bIns="0" rtlCol="0" anchor="t">
            <a:spAutoFit/>
          </a:bodyPr>
          <a:lstStyle/>
          <a:p>
            <a:pPr algn="l">
              <a:lnSpc>
                <a:spcPts val="9799"/>
              </a:lnSpc>
            </a:pPr>
            <a:r>
              <a:rPr lang="en-US" sz="6999" b="1" dirty="0" err="1">
                <a:solidFill>
                  <a:srgbClr val="000000"/>
                </a:solidFill>
                <a:latin typeface="Archivo"/>
                <a:ea typeface="Archivo"/>
                <a:cs typeface="Archivo"/>
                <a:sym typeface="Archivo"/>
              </a:rPr>
              <a:t>Fråga</a:t>
            </a:r>
            <a:r>
              <a:rPr lang="en-US" sz="6999" b="1" dirty="0">
                <a:solidFill>
                  <a:srgbClr val="000000"/>
                </a:solidFill>
                <a:latin typeface="Archivo"/>
                <a:ea typeface="Archivo"/>
                <a:cs typeface="Archivo"/>
                <a:sym typeface="Archivo"/>
              </a:rPr>
              <a:t> 1</a:t>
            </a:r>
          </a:p>
        </p:txBody>
      </p:sp>
      <p:sp>
        <p:nvSpPr>
          <p:cNvPr id="4" name="TextBox 4"/>
          <p:cNvSpPr txBox="1"/>
          <p:nvPr/>
        </p:nvSpPr>
        <p:spPr>
          <a:xfrm>
            <a:off x="1028700" y="2050831"/>
            <a:ext cx="9002423" cy="6807681"/>
          </a:xfrm>
          <a:prstGeom prst="rect">
            <a:avLst/>
          </a:prstGeom>
        </p:spPr>
        <p:txBody>
          <a:bodyPr lIns="0" tIns="0" rIns="0" bIns="0" rtlCol="0" anchor="t">
            <a:spAutoFit/>
          </a:bodyPr>
          <a:lstStyle/>
          <a:p>
            <a:pPr algn="l">
              <a:lnSpc>
                <a:spcPts val="4900"/>
              </a:lnSpc>
            </a:pPr>
            <a:r>
              <a:rPr lang="en-US" sz="3500">
                <a:solidFill>
                  <a:srgbClr val="000000"/>
                </a:solidFill>
                <a:latin typeface="Roboto"/>
                <a:ea typeface="Roboto"/>
                <a:cs typeface="Roboto"/>
                <a:sym typeface="Roboto"/>
              </a:rPr>
              <a:t>På nyårsafton har danskarna en speciell tradition vid tolvslaget. Det är viktigt att traditionen följs, annars riskerar du olycka hela det kommande året.</a:t>
            </a:r>
          </a:p>
          <a:p>
            <a:pPr algn="l">
              <a:lnSpc>
                <a:spcPts val="4900"/>
              </a:lnSpc>
            </a:pPr>
            <a:r>
              <a:rPr lang="en-US" sz="3500">
                <a:solidFill>
                  <a:srgbClr val="000000"/>
                </a:solidFill>
                <a:latin typeface="Roboto"/>
                <a:ea typeface="Roboto"/>
                <a:cs typeface="Roboto"/>
                <a:sym typeface="Roboto"/>
              </a:rPr>
              <a:t> </a:t>
            </a:r>
          </a:p>
          <a:p>
            <a:pPr algn="l">
              <a:lnSpc>
                <a:spcPts val="4900"/>
              </a:lnSpc>
            </a:pPr>
            <a:r>
              <a:rPr lang="en-US" sz="3500" b="1">
                <a:solidFill>
                  <a:srgbClr val="000000"/>
                </a:solidFill>
                <a:latin typeface="Roboto Bold"/>
                <a:ea typeface="Roboto Bold"/>
                <a:cs typeface="Roboto Bold"/>
                <a:sym typeface="Roboto Bold"/>
              </a:rPr>
              <a:t>Vad gör danskarna vid tolvslaget? </a:t>
            </a:r>
          </a:p>
          <a:p>
            <a:pPr algn="l">
              <a:lnSpc>
                <a:spcPts val="4900"/>
              </a:lnSpc>
            </a:pPr>
            <a:endParaRPr lang="en-US" sz="3500" b="1">
              <a:solidFill>
                <a:srgbClr val="000000"/>
              </a:solidFill>
              <a:latin typeface="Roboto Bold"/>
              <a:ea typeface="Roboto Bold"/>
              <a:cs typeface="Roboto Bold"/>
              <a:sym typeface="Roboto Bold"/>
            </a:endParaRPr>
          </a:p>
          <a:p>
            <a:pPr algn="l">
              <a:lnSpc>
                <a:spcPts val="4900"/>
              </a:lnSpc>
            </a:pPr>
            <a:r>
              <a:rPr lang="en-US" sz="3500">
                <a:solidFill>
                  <a:srgbClr val="000000"/>
                </a:solidFill>
                <a:latin typeface="Roboto"/>
                <a:ea typeface="Roboto"/>
                <a:cs typeface="Roboto"/>
                <a:sym typeface="Roboto"/>
              </a:rPr>
              <a:t>1. Hoppar ner från sin stol</a:t>
            </a:r>
          </a:p>
          <a:p>
            <a:pPr algn="l">
              <a:lnSpc>
                <a:spcPts val="4900"/>
              </a:lnSpc>
            </a:pPr>
            <a:r>
              <a:rPr lang="en-US" sz="3500">
                <a:solidFill>
                  <a:srgbClr val="000000"/>
                </a:solidFill>
                <a:latin typeface="Roboto"/>
                <a:ea typeface="Roboto"/>
                <a:cs typeface="Roboto"/>
                <a:sym typeface="Roboto"/>
              </a:rPr>
              <a:t>x. Kastar salt över axeln</a:t>
            </a:r>
          </a:p>
          <a:p>
            <a:pPr algn="l">
              <a:lnSpc>
                <a:spcPts val="4900"/>
              </a:lnSpc>
            </a:pPr>
            <a:r>
              <a:rPr lang="en-US" sz="3500">
                <a:solidFill>
                  <a:srgbClr val="000000"/>
                </a:solidFill>
                <a:latin typeface="Roboto"/>
                <a:ea typeface="Roboto"/>
                <a:cs typeface="Roboto"/>
                <a:sym typeface="Roboto"/>
              </a:rPr>
              <a:t>2. Snurrar ett varv runt sin högra axel</a:t>
            </a:r>
          </a:p>
          <a:p>
            <a:pPr marL="0" lvl="0" indent="0" algn="l">
              <a:lnSpc>
                <a:spcPts val="4900"/>
              </a:lnSpc>
              <a:spcBef>
                <a:spcPct val="0"/>
              </a:spcBef>
            </a:pPr>
            <a:endParaRPr lang="en-US" sz="3500">
              <a:solidFill>
                <a:srgbClr val="000000"/>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CD6D8"/>
        </a:solidFill>
        <a:effectLst/>
      </p:bgPr>
    </p:bg>
    <p:spTree>
      <p:nvGrpSpPr>
        <p:cNvPr id="1" name=""/>
        <p:cNvGrpSpPr/>
        <p:nvPr/>
      </p:nvGrpSpPr>
      <p:grpSpPr>
        <a:xfrm>
          <a:off x="0" y="0"/>
          <a:ext cx="0" cy="0"/>
          <a:chOff x="0" y="0"/>
          <a:chExt cx="0" cy="0"/>
        </a:xfrm>
      </p:grpSpPr>
      <p:sp>
        <p:nvSpPr>
          <p:cNvPr id="2" name="Freeform 2"/>
          <p:cNvSpPr/>
          <p:nvPr/>
        </p:nvSpPr>
        <p:spPr>
          <a:xfrm>
            <a:off x="10383157" y="0"/>
            <a:ext cx="7904843" cy="10287000"/>
          </a:xfrm>
          <a:custGeom>
            <a:avLst/>
            <a:gdLst/>
            <a:ahLst/>
            <a:cxnLst/>
            <a:rect l="l" t="t" r="r" b="b"/>
            <a:pathLst>
              <a:path w="7904843" h="10287000">
                <a:moveTo>
                  <a:pt x="0" y="0"/>
                </a:moveTo>
                <a:lnTo>
                  <a:pt x="7904843" y="0"/>
                </a:lnTo>
                <a:lnTo>
                  <a:pt x="7904843" y="10287000"/>
                </a:lnTo>
                <a:lnTo>
                  <a:pt x="0" y="10287000"/>
                </a:lnTo>
                <a:lnTo>
                  <a:pt x="0" y="0"/>
                </a:lnTo>
                <a:close/>
              </a:path>
            </a:pathLst>
          </a:custGeom>
          <a:blipFill>
            <a:blip r:embed="rId2"/>
            <a:stretch>
              <a:fillRect l="-47479" r="-47479"/>
            </a:stretch>
          </a:blipFill>
        </p:spPr>
        <p:txBody>
          <a:bodyPr/>
          <a:lstStyle/>
          <a:p>
            <a:endParaRPr lang="sv-SE"/>
          </a:p>
        </p:txBody>
      </p:sp>
      <p:sp>
        <p:nvSpPr>
          <p:cNvPr id="3" name="TextBox 3"/>
          <p:cNvSpPr txBox="1"/>
          <p:nvPr/>
        </p:nvSpPr>
        <p:spPr>
          <a:xfrm>
            <a:off x="1028700" y="885825"/>
            <a:ext cx="4259060" cy="1150508"/>
          </a:xfrm>
          <a:prstGeom prst="rect">
            <a:avLst/>
          </a:prstGeom>
        </p:spPr>
        <p:txBody>
          <a:bodyPr lIns="0" tIns="0" rIns="0" bIns="0" rtlCol="0" anchor="t">
            <a:spAutoFit/>
          </a:bodyPr>
          <a:lstStyle/>
          <a:p>
            <a:pPr algn="l">
              <a:lnSpc>
                <a:spcPts val="9799"/>
              </a:lnSpc>
            </a:pPr>
            <a:r>
              <a:rPr lang="en-US" sz="6999" b="1" dirty="0" err="1">
                <a:solidFill>
                  <a:srgbClr val="000000"/>
                </a:solidFill>
                <a:latin typeface="Archivo"/>
                <a:ea typeface="Archivo"/>
                <a:cs typeface="Archivo"/>
                <a:sym typeface="Archivo"/>
              </a:rPr>
              <a:t>Fråga</a:t>
            </a:r>
            <a:r>
              <a:rPr lang="en-US" sz="6999" b="1" dirty="0">
                <a:solidFill>
                  <a:srgbClr val="000000"/>
                </a:solidFill>
                <a:latin typeface="Archivo"/>
                <a:ea typeface="Archivo"/>
                <a:cs typeface="Archivo"/>
                <a:sym typeface="Archivo"/>
              </a:rPr>
              <a:t> 2</a:t>
            </a:r>
          </a:p>
        </p:txBody>
      </p:sp>
      <p:sp>
        <p:nvSpPr>
          <p:cNvPr id="4" name="TextBox 4"/>
          <p:cNvSpPr txBox="1"/>
          <p:nvPr/>
        </p:nvSpPr>
        <p:spPr>
          <a:xfrm>
            <a:off x="1028700" y="2050831"/>
            <a:ext cx="9002423" cy="6807681"/>
          </a:xfrm>
          <a:prstGeom prst="rect">
            <a:avLst/>
          </a:prstGeom>
        </p:spPr>
        <p:txBody>
          <a:bodyPr lIns="0" tIns="0" rIns="0" bIns="0" rtlCol="0" anchor="t">
            <a:spAutoFit/>
          </a:bodyPr>
          <a:lstStyle/>
          <a:p>
            <a:pPr algn="l">
              <a:lnSpc>
                <a:spcPts val="4900"/>
              </a:lnSpc>
            </a:pPr>
            <a:r>
              <a:rPr lang="en-US" sz="3500" dirty="0">
                <a:solidFill>
                  <a:srgbClr val="000000"/>
                </a:solidFill>
                <a:latin typeface="Roboto"/>
                <a:ea typeface="Roboto"/>
                <a:cs typeface="Roboto"/>
                <a:sym typeface="Roboto"/>
              </a:rPr>
              <a:t>Finland </a:t>
            </a:r>
            <a:r>
              <a:rPr lang="en-US" sz="3500" dirty="0" err="1">
                <a:solidFill>
                  <a:srgbClr val="000000"/>
                </a:solidFill>
                <a:latin typeface="Roboto"/>
                <a:ea typeface="Roboto"/>
                <a:cs typeface="Roboto"/>
                <a:sym typeface="Roboto"/>
              </a:rPr>
              <a:t>har</a:t>
            </a:r>
            <a:r>
              <a:rPr lang="en-US" sz="3500" dirty="0">
                <a:solidFill>
                  <a:srgbClr val="000000"/>
                </a:solidFill>
                <a:latin typeface="Roboto"/>
                <a:ea typeface="Roboto"/>
                <a:cs typeface="Roboto"/>
                <a:sym typeface="Roboto"/>
              </a:rPr>
              <a:t> </a:t>
            </a:r>
            <a:r>
              <a:rPr lang="en-US" sz="3500" dirty="0" err="1">
                <a:solidFill>
                  <a:srgbClr val="000000"/>
                </a:solidFill>
                <a:latin typeface="Roboto"/>
                <a:ea typeface="Roboto"/>
                <a:cs typeface="Roboto"/>
                <a:sym typeface="Roboto"/>
              </a:rPr>
              <a:t>smeknamnet</a:t>
            </a:r>
            <a:r>
              <a:rPr lang="en-US" sz="3500" dirty="0">
                <a:solidFill>
                  <a:srgbClr val="000000"/>
                </a:solidFill>
                <a:latin typeface="Roboto"/>
                <a:ea typeface="Roboto"/>
                <a:cs typeface="Roboto"/>
                <a:sym typeface="Roboto"/>
              </a:rPr>
              <a:t> ”Tusen </a:t>
            </a:r>
            <a:r>
              <a:rPr lang="en-US" sz="3500" dirty="0" err="1">
                <a:solidFill>
                  <a:srgbClr val="000000"/>
                </a:solidFill>
                <a:latin typeface="Roboto"/>
                <a:ea typeface="Roboto"/>
                <a:cs typeface="Roboto"/>
                <a:sym typeface="Roboto"/>
              </a:rPr>
              <a:t>sjöars</a:t>
            </a:r>
            <a:r>
              <a:rPr lang="en-US" sz="3500" dirty="0">
                <a:solidFill>
                  <a:srgbClr val="000000"/>
                </a:solidFill>
                <a:latin typeface="Roboto"/>
                <a:ea typeface="Roboto"/>
                <a:cs typeface="Roboto"/>
                <a:sym typeface="Roboto"/>
              </a:rPr>
              <a:t> land” </a:t>
            </a:r>
            <a:r>
              <a:rPr lang="en-US" sz="3500" dirty="0" err="1">
                <a:solidFill>
                  <a:srgbClr val="000000"/>
                </a:solidFill>
                <a:latin typeface="Roboto"/>
                <a:ea typeface="Roboto"/>
                <a:cs typeface="Roboto"/>
                <a:sym typeface="Roboto"/>
              </a:rPr>
              <a:t>eftersom</a:t>
            </a:r>
            <a:r>
              <a:rPr lang="en-US" sz="3500" dirty="0">
                <a:solidFill>
                  <a:srgbClr val="000000"/>
                </a:solidFill>
                <a:latin typeface="Roboto"/>
                <a:ea typeface="Roboto"/>
                <a:cs typeface="Roboto"/>
                <a:sym typeface="Roboto"/>
              </a:rPr>
              <a:t> </a:t>
            </a:r>
            <a:r>
              <a:rPr lang="en-US" sz="3500" dirty="0" err="1">
                <a:solidFill>
                  <a:srgbClr val="000000"/>
                </a:solidFill>
                <a:latin typeface="Roboto"/>
                <a:ea typeface="Roboto"/>
                <a:cs typeface="Roboto"/>
                <a:sym typeface="Roboto"/>
              </a:rPr>
              <a:t>landet</a:t>
            </a:r>
            <a:r>
              <a:rPr lang="en-US" sz="3500" dirty="0">
                <a:solidFill>
                  <a:srgbClr val="000000"/>
                </a:solidFill>
                <a:latin typeface="Roboto"/>
                <a:ea typeface="Roboto"/>
                <a:cs typeface="Roboto"/>
                <a:sym typeface="Roboto"/>
              </a:rPr>
              <a:t> </a:t>
            </a:r>
            <a:r>
              <a:rPr lang="en-US" sz="3500" dirty="0" err="1">
                <a:solidFill>
                  <a:srgbClr val="000000"/>
                </a:solidFill>
                <a:latin typeface="Roboto"/>
                <a:ea typeface="Roboto"/>
                <a:cs typeface="Roboto"/>
                <a:sym typeface="Roboto"/>
              </a:rPr>
              <a:t>är</a:t>
            </a:r>
            <a:r>
              <a:rPr lang="en-US" sz="3500" dirty="0">
                <a:solidFill>
                  <a:srgbClr val="000000"/>
                </a:solidFill>
                <a:latin typeface="Roboto"/>
                <a:ea typeface="Roboto"/>
                <a:cs typeface="Roboto"/>
                <a:sym typeface="Roboto"/>
              </a:rPr>
              <a:t> </a:t>
            </a:r>
            <a:r>
              <a:rPr lang="en-US" sz="3500" dirty="0" err="1">
                <a:solidFill>
                  <a:srgbClr val="000000"/>
                </a:solidFill>
                <a:latin typeface="Roboto"/>
                <a:ea typeface="Roboto"/>
                <a:cs typeface="Roboto"/>
                <a:sym typeface="Roboto"/>
              </a:rPr>
              <a:t>så</a:t>
            </a:r>
            <a:r>
              <a:rPr lang="en-US" sz="3500" dirty="0">
                <a:solidFill>
                  <a:srgbClr val="000000"/>
                </a:solidFill>
                <a:latin typeface="Roboto"/>
                <a:ea typeface="Roboto"/>
                <a:cs typeface="Roboto"/>
                <a:sym typeface="Roboto"/>
              </a:rPr>
              <a:t> </a:t>
            </a:r>
            <a:r>
              <a:rPr lang="en-US" sz="3500" dirty="0" err="1">
                <a:solidFill>
                  <a:srgbClr val="000000"/>
                </a:solidFill>
                <a:latin typeface="Roboto"/>
                <a:ea typeface="Roboto"/>
                <a:cs typeface="Roboto"/>
                <a:sym typeface="Roboto"/>
              </a:rPr>
              <a:t>rikt</a:t>
            </a:r>
            <a:r>
              <a:rPr lang="en-US" sz="3500" dirty="0">
                <a:solidFill>
                  <a:srgbClr val="000000"/>
                </a:solidFill>
                <a:latin typeface="Roboto"/>
                <a:ea typeface="Roboto"/>
                <a:cs typeface="Roboto"/>
                <a:sym typeface="Roboto"/>
              </a:rPr>
              <a:t> </a:t>
            </a:r>
            <a:r>
              <a:rPr lang="en-US" sz="3500" dirty="0" err="1">
                <a:solidFill>
                  <a:srgbClr val="000000"/>
                </a:solidFill>
                <a:latin typeface="Roboto"/>
                <a:ea typeface="Roboto"/>
                <a:cs typeface="Roboto"/>
                <a:sym typeface="Roboto"/>
              </a:rPr>
              <a:t>på</a:t>
            </a:r>
            <a:r>
              <a:rPr lang="en-US" sz="3500" dirty="0">
                <a:solidFill>
                  <a:srgbClr val="000000"/>
                </a:solidFill>
                <a:latin typeface="Roboto"/>
                <a:ea typeface="Roboto"/>
                <a:cs typeface="Roboto"/>
                <a:sym typeface="Roboto"/>
              </a:rPr>
              <a:t> just </a:t>
            </a:r>
            <a:r>
              <a:rPr lang="en-US" sz="3500" dirty="0" err="1">
                <a:solidFill>
                  <a:srgbClr val="000000"/>
                </a:solidFill>
                <a:latin typeface="Roboto"/>
                <a:ea typeface="Roboto"/>
                <a:cs typeface="Roboto"/>
                <a:sym typeface="Roboto"/>
              </a:rPr>
              <a:t>sjöar</a:t>
            </a:r>
            <a:r>
              <a:rPr lang="en-US" sz="3500" dirty="0">
                <a:solidFill>
                  <a:srgbClr val="000000"/>
                </a:solidFill>
                <a:latin typeface="Roboto"/>
                <a:ea typeface="Roboto"/>
                <a:cs typeface="Roboto"/>
                <a:sym typeface="Roboto"/>
              </a:rPr>
              <a:t>. Men </a:t>
            </a:r>
            <a:r>
              <a:rPr lang="en-US" sz="3500" dirty="0" err="1">
                <a:solidFill>
                  <a:srgbClr val="000000"/>
                </a:solidFill>
                <a:latin typeface="Roboto"/>
                <a:ea typeface="Roboto"/>
                <a:cs typeface="Roboto"/>
                <a:sym typeface="Roboto"/>
              </a:rPr>
              <a:t>att</a:t>
            </a:r>
            <a:r>
              <a:rPr lang="en-US" sz="3500" dirty="0">
                <a:solidFill>
                  <a:srgbClr val="000000"/>
                </a:solidFill>
                <a:latin typeface="Roboto"/>
                <a:ea typeface="Roboto"/>
                <a:cs typeface="Roboto"/>
                <a:sym typeface="Roboto"/>
              </a:rPr>
              <a:t> det </a:t>
            </a:r>
            <a:r>
              <a:rPr lang="en-US" sz="3500" dirty="0" err="1">
                <a:solidFill>
                  <a:srgbClr val="000000"/>
                </a:solidFill>
                <a:latin typeface="Roboto"/>
                <a:ea typeface="Roboto"/>
                <a:cs typeface="Roboto"/>
                <a:sym typeface="Roboto"/>
              </a:rPr>
              <a:t>skulle</a:t>
            </a:r>
            <a:r>
              <a:rPr lang="en-US" sz="3500" dirty="0">
                <a:solidFill>
                  <a:srgbClr val="000000"/>
                </a:solidFill>
                <a:latin typeface="Roboto"/>
                <a:ea typeface="Roboto"/>
                <a:cs typeface="Roboto"/>
                <a:sym typeface="Roboto"/>
              </a:rPr>
              <a:t> </a:t>
            </a:r>
            <a:r>
              <a:rPr lang="en-US" sz="3500" dirty="0" err="1">
                <a:solidFill>
                  <a:srgbClr val="000000"/>
                </a:solidFill>
                <a:latin typeface="Roboto"/>
                <a:ea typeface="Roboto"/>
                <a:cs typeface="Roboto"/>
                <a:sym typeface="Roboto"/>
              </a:rPr>
              <a:t>vara</a:t>
            </a:r>
            <a:r>
              <a:rPr lang="en-US" sz="3500" dirty="0">
                <a:solidFill>
                  <a:srgbClr val="000000"/>
                </a:solidFill>
                <a:latin typeface="Roboto"/>
                <a:ea typeface="Roboto"/>
                <a:cs typeface="Roboto"/>
                <a:sym typeface="Roboto"/>
              </a:rPr>
              <a:t> </a:t>
            </a:r>
            <a:r>
              <a:rPr lang="en-US" sz="3500" dirty="0" err="1">
                <a:solidFill>
                  <a:srgbClr val="000000"/>
                </a:solidFill>
                <a:latin typeface="Roboto"/>
                <a:ea typeface="Roboto"/>
                <a:cs typeface="Roboto"/>
                <a:sym typeface="Roboto"/>
              </a:rPr>
              <a:t>tusen</a:t>
            </a:r>
            <a:r>
              <a:rPr lang="en-US" sz="3500" dirty="0">
                <a:solidFill>
                  <a:srgbClr val="000000"/>
                </a:solidFill>
                <a:latin typeface="Roboto"/>
                <a:ea typeface="Roboto"/>
                <a:cs typeface="Roboto"/>
                <a:sym typeface="Roboto"/>
              </a:rPr>
              <a:t> </a:t>
            </a:r>
            <a:r>
              <a:rPr lang="en-US" sz="3500" dirty="0" err="1">
                <a:solidFill>
                  <a:srgbClr val="000000"/>
                </a:solidFill>
                <a:latin typeface="Roboto"/>
                <a:ea typeface="Roboto"/>
                <a:cs typeface="Roboto"/>
                <a:sym typeface="Roboto"/>
              </a:rPr>
              <a:t>är</a:t>
            </a:r>
            <a:r>
              <a:rPr lang="en-US" sz="3500" dirty="0">
                <a:solidFill>
                  <a:srgbClr val="000000"/>
                </a:solidFill>
                <a:latin typeface="Roboto"/>
                <a:ea typeface="Roboto"/>
                <a:cs typeface="Roboto"/>
                <a:sym typeface="Roboto"/>
              </a:rPr>
              <a:t> </a:t>
            </a:r>
            <a:r>
              <a:rPr lang="en-US" sz="3500" dirty="0" err="1">
                <a:solidFill>
                  <a:srgbClr val="000000"/>
                </a:solidFill>
                <a:latin typeface="Roboto"/>
                <a:ea typeface="Roboto"/>
                <a:cs typeface="Roboto"/>
                <a:sym typeface="Roboto"/>
              </a:rPr>
              <a:t>en</a:t>
            </a:r>
            <a:r>
              <a:rPr lang="en-US" sz="3500" dirty="0">
                <a:solidFill>
                  <a:srgbClr val="000000"/>
                </a:solidFill>
                <a:latin typeface="Roboto"/>
                <a:ea typeface="Roboto"/>
                <a:cs typeface="Roboto"/>
                <a:sym typeface="Roboto"/>
              </a:rPr>
              <a:t> underdrift </a:t>
            </a:r>
            <a:r>
              <a:rPr lang="en-US" sz="3500" dirty="0" err="1">
                <a:solidFill>
                  <a:srgbClr val="000000"/>
                </a:solidFill>
                <a:latin typeface="Roboto"/>
                <a:ea typeface="Roboto"/>
                <a:cs typeface="Roboto"/>
                <a:sym typeface="Roboto"/>
              </a:rPr>
              <a:t>som</a:t>
            </a:r>
            <a:r>
              <a:rPr lang="en-US" sz="3500" dirty="0">
                <a:solidFill>
                  <a:srgbClr val="000000"/>
                </a:solidFill>
                <a:latin typeface="Roboto"/>
                <a:ea typeface="Roboto"/>
                <a:cs typeface="Roboto"/>
                <a:sym typeface="Roboto"/>
              </a:rPr>
              <a:t> </a:t>
            </a:r>
            <a:r>
              <a:rPr lang="en-US" sz="3500" dirty="0" err="1">
                <a:solidFill>
                  <a:srgbClr val="000000"/>
                </a:solidFill>
                <a:latin typeface="Roboto"/>
                <a:ea typeface="Roboto"/>
                <a:cs typeface="Roboto"/>
                <a:sym typeface="Roboto"/>
              </a:rPr>
              <a:t>heter</a:t>
            </a:r>
            <a:r>
              <a:rPr lang="en-US" sz="3500" dirty="0">
                <a:solidFill>
                  <a:srgbClr val="000000"/>
                </a:solidFill>
                <a:latin typeface="Roboto"/>
                <a:ea typeface="Roboto"/>
                <a:cs typeface="Roboto"/>
                <a:sym typeface="Roboto"/>
              </a:rPr>
              <a:t> </a:t>
            </a:r>
            <a:r>
              <a:rPr lang="en-US" sz="3500" dirty="0" err="1">
                <a:solidFill>
                  <a:srgbClr val="000000"/>
                </a:solidFill>
                <a:latin typeface="Roboto"/>
                <a:ea typeface="Roboto"/>
                <a:cs typeface="Roboto"/>
                <a:sym typeface="Roboto"/>
              </a:rPr>
              <a:t>duga</a:t>
            </a:r>
            <a:r>
              <a:rPr lang="en-US" sz="3500" dirty="0">
                <a:solidFill>
                  <a:srgbClr val="000000"/>
                </a:solidFill>
                <a:latin typeface="Roboto"/>
                <a:ea typeface="Roboto"/>
                <a:cs typeface="Roboto"/>
                <a:sym typeface="Roboto"/>
              </a:rPr>
              <a:t>.</a:t>
            </a:r>
          </a:p>
          <a:p>
            <a:pPr algn="l">
              <a:lnSpc>
                <a:spcPts val="4900"/>
              </a:lnSpc>
            </a:pPr>
            <a:endParaRPr lang="en-US" sz="3500" dirty="0">
              <a:solidFill>
                <a:srgbClr val="000000"/>
              </a:solidFill>
              <a:latin typeface="Roboto"/>
              <a:ea typeface="Roboto"/>
              <a:cs typeface="Roboto"/>
              <a:sym typeface="Roboto"/>
            </a:endParaRPr>
          </a:p>
          <a:p>
            <a:pPr algn="l">
              <a:lnSpc>
                <a:spcPts val="4900"/>
              </a:lnSpc>
            </a:pPr>
            <a:r>
              <a:rPr lang="en-US" sz="3500" b="1" dirty="0" err="1">
                <a:solidFill>
                  <a:srgbClr val="000000"/>
                </a:solidFill>
                <a:latin typeface="Roboto Bold"/>
                <a:ea typeface="Roboto Bold"/>
                <a:cs typeface="Roboto Bold"/>
                <a:sym typeface="Roboto Bold"/>
              </a:rPr>
              <a:t>Ungefär</a:t>
            </a:r>
            <a:r>
              <a:rPr lang="en-US" sz="3500" b="1" dirty="0">
                <a:solidFill>
                  <a:srgbClr val="000000"/>
                </a:solidFill>
                <a:latin typeface="Roboto Bold"/>
                <a:ea typeface="Roboto Bold"/>
                <a:cs typeface="Roboto Bold"/>
                <a:sym typeface="Roboto Bold"/>
              </a:rPr>
              <a:t> </a:t>
            </a:r>
            <a:r>
              <a:rPr lang="en-US" sz="3500" b="1" dirty="0" err="1">
                <a:solidFill>
                  <a:srgbClr val="000000"/>
                </a:solidFill>
                <a:latin typeface="Roboto Bold"/>
                <a:ea typeface="Roboto Bold"/>
                <a:cs typeface="Roboto Bold"/>
                <a:sym typeface="Roboto Bold"/>
              </a:rPr>
              <a:t>hur</a:t>
            </a:r>
            <a:r>
              <a:rPr lang="en-US" sz="3500" b="1" dirty="0">
                <a:solidFill>
                  <a:srgbClr val="000000"/>
                </a:solidFill>
                <a:latin typeface="Roboto Bold"/>
                <a:ea typeface="Roboto Bold"/>
                <a:cs typeface="Roboto Bold"/>
                <a:sym typeface="Roboto Bold"/>
              </a:rPr>
              <a:t> </a:t>
            </a:r>
            <a:r>
              <a:rPr lang="en-US" sz="3500" b="1" dirty="0" err="1">
                <a:solidFill>
                  <a:srgbClr val="000000"/>
                </a:solidFill>
                <a:latin typeface="Roboto Bold"/>
                <a:ea typeface="Roboto Bold"/>
                <a:cs typeface="Roboto Bold"/>
                <a:sym typeface="Roboto Bold"/>
              </a:rPr>
              <a:t>många</a:t>
            </a:r>
            <a:r>
              <a:rPr lang="en-US" sz="3500" b="1" dirty="0">
                <a:solidFill>
                  <a:srgbClr val="000000"/>
                </a:solidFill>
                <a:latin typeface="Roboto Bold"/>
                <a:ea typeface="Roboto Bold"/>
                <a:cs typeface="Roboto Bold"/>
                <a:sym typeface="Roboto Bold"/>
              </a:rPr>
              <a:t> </a:t>
            </a:r>
            <a:r>
              <a:rPr lang="en-US" sz="3500" b="1" dirty="0" err="1">
                <a:solidFill>
                  <a:srgbClr val="000000"/>
                </a:solidFill>
                <a:latin typeface="Roboto Bold"/>
                <a:ea typeface="Roboto Bold"/>
                <a:cs typeface="Roboto Bold"/>
                <a:sym typeface="Roboto Bold"/>
              </a:rPr>
              <a:t>sjöar</a:t>
            </a:r>
            <a:r>
              <a:rPr lang="en-US" sz="3500" b="1" dirty="0">
                <a:solidFill>
                  <a:srgbClr val="000000"/>
                </a:solidFill>
                <a:latin typeface="Roboto Bold"/>
                <a:ea typeface="Roboto Bold"/>
                <a:cs typeface="Roboto Bold"/>
                <a:sym typeface="Roboto Bold"/>
              </a:rPr>
              <a:t> </a:t>
            </a:r>
            <a:r>
              <a:rPr lang="en-US" sz="3500" b="1" dirty="0" err="1">
                <a:solidFill>
                  <a:srgbClr val="000000"/>
                </a:solidFill>
                <a:latin typeface="Roboto Bold"/>
                <a:ea typeface="Roboto Bold"/>
                <a:cs typeface="Roboto Bold"/>
                <a:sym typeface="Roboto Bold"/>
              </a:rPr>
              <a:t>har</a:t>
            </a:r>
            <a:r>
              <a:rPr lang="en-US" sz="3500" b="1" dirty="0">
                <a:solidFill>
                  <a:srgbClr val="000000"/>
                </a:solidFill>
                <a:latin typeface="Roboto Bold"/>
                <a:ea typeface="Roboto Bold"/>
                <a:cs typeface="Roboto Bold"/>
                <a:sym typeface="Roboto Bold"/>
              </a:rPr>
              <a:t> Finland?</a:t>
            </a:r>
          </a:p>
          <a:p>
            <a:pPr algn="l">
              <a:lnSpc>
                <a:spcPts val="4900"/>
              </a:lnSpc>
            </a:pPr>
            <a:endParaRPr lang="en-US" sz="3500" b="1" dirty="0">
              <a:solidFill>
                <a:srgbClr val="000000"/>
              </a:solidFill>
              <a:latin typeface="Roboto Bold"/>
              <a:ea typeface="Roboto Bold"/>
              <a:cs typeface="Roboto Bold"/>
              <a:sym typeface="Roboto Bold"/>
            </a:endParaRPr>
          </a:p>
          <a:p>
            <a:pPr algn="l">
              <a:lnSpc>
                <a:spcPts val="4900"/>
              </a:lnSpc>
            </a:pPr>
            <a:r>
              <a:rPr lang="en-US" sz="3500" dirty="0">
                <a:solidFill>
                  <a:srgbClr val="000000"/>
                </a:solidFill>
                <a:latin typeface="Roboto"/>
                <a:ea typeface="Roboto"/>
                <a:cs typeface="Roboto"/>
                <a:sym typeface="Roboto"/>
              </a:rPr>
              <a:t>1. 210 000 </a:t>
            </a:r>
          </a:p>
          <a:p>
            <a:pPr algn="l">
              <a:lnSpc>
                <a:spcPts val="4900"/>
              </a:lnSpc>
            </a:pPr>
            <a:r>
              <a:rPr lang="en-US" sz="3500" dirty="0">
                <a:solidFill>
                  <a:srgbClr val="000000"/>
                </a:solidFill>
                <a:latin typeface="Roboto"/>
                <a:ea typeface="Roboto"/>
                <a:cs typeface="Roboto"/>
                <a:sym typeface="Roboto"/>
              </a:rPr>
              <a:t>x. 187 000</a:t>
            </a:r>
          </a:p>
          <a:p>
            <a:pPr algn="l">
              <a:lnSpc>
                <a:spcPts val="4900"/>
              </a:lnSpc>
            </a:pPr>
            <a:r>
              <a:rPr lang="en-US" sz="3500" dirty="0">
                <a:solidFill>
                  <a:srgbClr val="000000"/>
                </a:solidFill>
                <a:latin typeface="Roboto"/>
                <a:ea typeface="Roboto"/>
                <a:cs typeface="Roboto"/>
                <a:sym typeface="Roboto"/>
              </a:rPr>
              <a:t>3. 335 000</a:t>
            </a:r>
          </a:p>
          <a:p>
            <a:pPr marL="0" lvl="0" indent="0" algn="l">
              <a:lnSpc>
                <a:spcPts val="4900"/>
              </a:lnSpc>
              <a:spcBef>
                <a:spcPct val="0"/>
              </a:spcBef>
            </a:pPr>
            <a:endParaRPr lang="en-US" sz="3500" dirty="0">
              <a:solidFill>
                <a:srgbClr val="000000"/>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CD6D8"/>
        </a:solidFill>
        <a:effectLst/>
      </p:bgPr>
    </p:bg>
    <p:spTree>
      <p:nvGrpSpPr>
        <p:cNvPr id="1" name=""/>
        <p:cNvGrpSpPr/>
        <p:nvPr/>
      </p:nvGrpSpPr>
      <p:grpSpPr>
        <a:xfrm>
          <a:off x="0" y="0"/>
          <a:ext cx="0" cy="0"/>
          <a:chOff x="0" y="0"/>
          <a:chExt cx="0" cy="0"/>
        </a:xfrm>
      </p:grpSpPr>
      <p:sp>
        <p:nvSpPr>
          <p:cNvPr id="2" name="Freeform 2"/>
          <p:cNvSpPr/>
          <p:nvPr/>
        </p:nvSpPr>
        <p:spPr>
          <a:xfrm>
            <a:off x="10383157" y="0"/>
            <a:ext cx="7904843" cy="10287000"/>
          </a:xfrm>
          <a:custGeom>
            <a:avLst/>
            <a:gdLst/>
            <a:ahLst/>
            <a:cxnLst/>
            <a:rect l="l" t="t" r="r" b="b"/>
            <a:pathLst>
              <a:path w="7904843" h="10287000">
                <a:moveTo>
                  <a:pt x="0" y="0"/>
                </a:moveTo>
                <a:lnTo>
                  <a:pt x="7904843" y="0"/>
                </a:lnTo>
                <a:lnTo>
                  <a:pt x="7904843" y="10287000"/>
                </a:lnTo>
                <a:lnTo>
                  <a:pt x="0" y="10287000"/>
                </a:lnTo>
                <a:lnTo>
                  <a:pt x="0" y="0"/>
                </a:lnTo>
                <a:close/>
              </a:path>
            </a:pathLst>
          </a:custGeom>
          <a:blipFill>
            <a:blip r:embed="rId2"/>
            <a:stretch>
              <a:fillRect l="-2054" r="-2054"/>
            </a:stretch>
          </a:blipFill>
        </p:spPr>
        <p:txBody>
          <a:bodyPr/>
          <a:lstStyle/>
          <a:p>
            <a:endParaRPr lang="sv-SE"/>
          </a:p>
        </p:txBody>
      </p:sp>
      <p:sp>
        <p:nvSpPr>
          <p:cNvPr id="3" name="TextBox 3"/>
          <p:cNvSpPr txBox="1"/>
          <p:nvPr/>
        </p:nvSpPr>
        <p:spPr>
          <a:xfrm>
            <a:off x="1028700" y="885825"/>
            <a:ext cx="4259060" cy="1150508"/>
          </a:xfrm>
          <a:prstGeom prst="rect">
            <a:avLst/>
          </a:prstGeom>
        </p:spPr>
        <p:txBody>
          <a:bodyPr lIns="0" tIns="0" rIns="0" bIns="0" rtlCol="0" anchor="t">
            <a:spAutoFit/>
          </a:bodyPr>
          <a:lstStyle/>
          <a:p>
            <a:pPr algn="l">
              <a:lnSpc>
                <a:spcPts val="9799"/>
              </a:lnSpc>
            </a:pPr>
            <a:r>
              <a:rPr lang="en-US" sz="6999" b="1" dirty="0" err="1">
                <a:solidFill>
                  <a:srgbClr val="000000"/>
                </a:solidFill>
                <a:latin typeface="Archivo"/>
                <a:ea typeface="Archivo"/>
                <a:cs typeface="Archivo"/>
                <a:sym typeface="Archivo"/>
              </a:rPr>
              <a:t>Fråga</a:t>
            </a:r>
            <a:r>
              <a:rPr lang="en-US" sz="6999" b="1" dirty="0">
                <a:solidFill>
                  <a:srgbClr val="000000"/>
                </a:solidFill>
                <a:latin typeface="Archivo"/>
                <a:ea typeface="Archivo"/>
                <a:cs typeface="Archivo"/>
                <a:sym typeface="Archivo"/>
              </a:rPr>
              <a:t> 3</a:t>
            </a:r>
          </a:p>
        </p:txBody>
      </p:sp>
      <p:sp>
        <p:nvSpPr>
          <p:cNvPr id="4" name="TextBox 4"/>
          <p:cNvSpPr txBox="1"/>
          <p:nvPr/>
        </p:nvSpPr>
        <p:spPr>
          <a:xfrm>
            <a:off x="1028700" y="2060356"/>
            <a:ext cx="9002423" cy="8000606"/>
          </a:xfrm>
          <a:prstGeom prst="rect">
            <a:avLst/>
          </a:prstGeom>
        </p:spPr>
        <p:txBody>
          <a:bodyPr lIns="0" tIns="0" rIns="0" bIns="0" rtlCol="0" anchor="t">
            <a:spAutoFit/>
          </a:bodyPr>
          <a:lstStyle/>
          <a:p>
            <a:pPr algn="l">
              <a:lnSpc>
                <a:spcPts val="4200"/>
              </a:lnSpc>
            </a:pPr>
            <a:r>
              <a:rPr lang="en-US" sz="3000">
                <a:solidFill>
                  <a:srgbClr val="000000"/>
                </a:solidFill>
                <a:latin typeface="Roboto"/>
                <a:ea typeface="Roboto"/>
                <a:cs typeface="Roboto"/>
                <a:sym typeface="Roboto"/>
              </a:rPr>
              <a:t>2015 tog sig ordet Dugnad över gränsen från Norge till Sverige när Språktidningen utnämnde det till veckans nyord.</a:t>
            </a:r>
          </a:p>
          <a:p>
            <a:pPr algn="l">
              <a:lnSpc>
                <a:spcPts val="4200"/>
              </a:lnSpc>
            </a:pPr>
            <a:endParaRPr lang="en-US" sz="3000">
              <a:solidFill>
                <a:srgbClr val="000000"/>
              </a:solidFill>
              <a:latin typeface="Roboto"/>
              <a:ea typeface="Roboto"/>
              <a:cs typeface="Roboto"/>
              <a:sym typeface="Roboto"/>
            </a:endParaRPr>
          </a:p>
          <a:p>
            <a:pPr algn="l">
              <a:lnSpc>
                <a:spcPts val="4200"/>
              </a:lnSpc>
            </a:pPr>
            <a:r>
              <a:rPr lang="en-US" sz="3000" b="1">
                <a:solidFill>
                  <a:srgbClr val="000000"/>
                </a:solidFill>
                <a:latin typeface="Roboto Bold"/>
                <a:ea typeface="Roboto Bold"/>
                <a:cs typeface="Roboto Bold"/>
                <a:sym typeface="Roboto Bold"/>
              </a:rPr>
              <a:t>Vad gör den som ägnar sig åt dugnad?</a:t>
            </a:r>
          </a:p>
          <a:p>
            <a:pPr algn="l">
              <a:lnSpc>
                <a:spcPts val="4200"/>
              </a:lnSpc>
            </a:pPr>
            <a:endParaRPr lang="en-US" sz="3000" b="1">
              <a:solidFill>
                <a:srgbClr val="000000"/>
              </a:solidFill>
              <a:latin typeface="Roboto Bold"/>
              <a:ea typeface="Roboto Bold"/>
              <a:cs typeface="Roboto Bold"/>
              <a:sym typeface="Roboto Bold"/>
            </a:endParaRPr>
          </a:p>
          <a:p>
            <a:pPr algn="l">
              <a:lnSpc>
                <a:spcPts val="4200"/>
              </a:lnSpc>
            </a:pPr>
            <a:r>
              <a:rPr lang="en-US" sz="3000">
                <a:solidFill>
                  <a:srgbClr val="000000"/>
                </a:solidFill>
                <a:latin typeface="Roboto"/>
                <a:ea typeface="Roboto"/>
                <a:cs typeface="Roboto"/>
                <a:sym typeface="Roboto"/>
              </a:rPr>
              <a:t>1. Frivilligt, ideellt arbete som görs tillsammans med andra i gemenskap, så som en grannsamverkan, eller idrottslag</a:t>
            </a:r>
          </a:p>
          <a:p>
            <a:pPr algn="l">
              <a:lnSpc>
                <a:spcPts val="4200"/>
              </a:lnSpc>
            </a:pPr>
            <a:endParaRPr lang="en-US" sz="3000">
              <a:solidFill>
                <a:srgbClr val="000000"/>
              </a:solidFill>
              <a:latin typeface="Roboto"/>
              <a:ea typeface="Roboto"/>
              <a:cs typeface="Roboto"/>
              <a:sym typeface="Roboto"/>
            </a:endParaRPr>
          </a:p>
          <a:p>
            <a:pPr algn="l">
              <a:lnSpc>
                <a:spcPts val="4200"/>
              </a:lnSpc>
            </a:pPr>
            <a:r>
              <a:rPr lang="en-US" sz="3000">
                <a:solidFill>
                  <a:srgbClr val="000000"/>
                </a:solidFill>
                <a:latin typeface="Roboto"/>
                <a:ea typeface="Roboto"/>
                <a:cs typeface="Roboto"/>
                <a:sym typeface="Roboto"/>
              </a:rPr>
              <a:t>x. Arbetar precis så att det duger, varken bättre eller sämre</a:t>
            </a:r>
          </a:p>
          <a:p>
            <a:pPr algn="l">
              <a:lnSpc>
                <a:spcPts val="4200"/>
              </a:lnSpc>
            </a:pPr>
            <a:endParaRPr lang="en-US" sz="3000">
              <a:solidFill>
                <a:srgbClr val="000000"/>
              </a:solidFill>
              <a:latin typeface="Roboto"/>
              <a:ea typeface="Roboto"/>
              <a:cs typeface="Roboto"/>
              <a:sym typeface="Roboto"/>
            </a:endParaRPr>
          </a:p>
          <a:p>
            <a:pPr algn="l">
              <a:lnSpc>
                <a:spcPts val="4200"/>
              </a:lnSpc>
            </a:pPr>
            <a:r>
              <a:rPr lang="en-US" sz="3000">
                <a:solidFill>
                  <a:srgbClr val="000000"/>
                </a:solidFill>
                <a:latin typeface="Roboto"/>
                <a:ea typeface="Roboto"/>
                <a:cs typeface="Roboto"/>
                <a:sym typeface="Roboto"/>
              </a:rPr>
              <a:t>2. Dansar en sorts norsk version av bugg</a:t>
            </a:r>
          </a:p>
          <a:p>
            <a:pPr marL="0" lvl="0" indent="0" algn="l">
              <a:lnSpc>
                <a:spcPts val="4200"/>
              </a:lnSpc>
              <a:spcBef>
                <a:spcPct val="0"/>
              </a:spcBef>
            </a:pPr>
            <a:endParaRPr lang="en-US" sz="3000">
              <a:solidFill>
                <a:srgbClr val="000000"/>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CD6D8"/>
        </a:solidFill>
        <a:effectLst/>
      </p:bgPr>
    </p:bg>
    <p:spTree>
      <p:nvGrpSpPr>
        <p:cNvPr id="1" name=""/>
        <p:cNvGrpSpPr/>
        <p:nvPr/>
      </p:nvGrpSpPr>
      <p:grpSpPr>
        <a:xfrm>
          <a:off x="0" y="0"/>
          <a:ext cx="0" cy="0"/>
          <a:chOff x="0" y="0"/>
          <a:chExt cx="0" cy="0"/>
        </a:xfrm>
      </p:grpSpPr>
      <p:sp>
        <p:nvSpPr>
          <p:cNvPr id="2" name="Freeform 2"/>
          <p:cNvSpPr/>
          <p:nvPr/>
        </p:nvSpPr>
        <p:spPr>
          <a:xfrm>
            <a:off x="10383157" y="0"/>
            <a:ext cx="7904843" cy="10287000"/>
          </a:xfrm>
          <a:custGeom>
            <a:avLst/>
            <a:gdLst/>
            <a:ahLst/>
            <a:cxnLst/>
            <a:rect l="l" t="t" r="r" b="b"/>
            <a:pathLst>
              <a:path w="7904843" h="10287000">
                <a:moveTo>
                  <a:pt x="0" y="0"/>
                </a:moveTo>
                <a:lnTo>
                  <a:pt x="7904843" y="0"/>
                </a:lnTo>
                <a:lnTo>
                  <a:pt x="7904843" y="10287000"/>
                </a:lnTo>
                <a:lnTo>
                  <a:pt x="0" y="10287000"/>
                </a:lnTo>
                <a:lnTo>
                  <a:pt x="0" y="0"/>
                </a:lnTo>
                <a:close/>
              </a:path>
            </a:pathLst>
          </a:custGeom>
          <a:blipFill>
            <a:blip r:embed="rId2"/>
            <a:stretch>
              <a:fillRect l="-19777" r="-19777"/>
            </a:stretch>
          </a:blipFill>
        </p:spPr>
        <p:txBody>
          <a:bodyPr/>
          <a:lstStyle/>
          <a:p>
            <a:endParaRPr lang="sv-SE"/>
          </a:p>
        </p:txBody>
      </p:sp>
      <p:sp>
        <p:nvSpPr>
          <p:cNvPr id="3" name="TextBox 3"/>
          <p:cNvSpPr txBox="1"/>
          <p:nvPr/>
        </p:nvSpPr>
        <p:spPr>
          <a:xfrm>
            <a:off x="1028700" y="885825"/>
            <a:ext cx="4259060" cy="1150508"/>
          </a:xfrm>
          <a:prstGeom prst="rect">
            <a:avLst/>
          </a:prstGeom>
        </p:spPr>
        <p:txBody>
          <a:bodyPr lIns="0" tIns="0" rIns="0" bIns="0" rtlCol="0" anchor="t">
            <a:spAutoFit/>
          </a:bodyPr>
          <a:lstStyle/>
          <a:p>
            <a:pPr algn="l">
              <a:lnSpc>
                <a:spcPts val="9799"/>
              </a:lnSpc>
            </a:pPr>
            <a:r>
              <a:rPr lang="en-US" sz="6999" b="1" dirty="0" err="1">
                <a:solidFill>
                  <a:srgbClr val="000000"/>
                </a:solidFill>
                <a:latin typeface="Archivo"/>
                <a:ea typeface="Archivo"/>
                <a:cs typeface="Archivo"/>
                <a:sym typeface="Archivo"/>
              </a:rPr>
              <a:t>Fråga</a:t>
            </a:r>
            <a:r>
              <a:rPr lang="en-US" sz="6999" b="1" dirty="0">
                <a:solidFill>
                  <a:srgbClr val="000000"/>
                </a:solidFill>
                <a:latin typeface="Archivo"/>
                <a:ea typeface="Archivo"/>
                <a:cs typeface="Archivo"/>
                <a:sym typeface="Archivo"/>
              </a:rPr>
              <a:t> 4</a:t>
            </a:r>
          </a:p>
        </p:txBody>
      </p:sp>
      <p:sp>
        <p:nvSpPr>
          <p:cNvPr id="4" name="TextBox 4"/>
          <p:cNvSpPr txBox="1"/>
          <p:nvPr/>
        </p:nvSpPr>
        <p:spPr>
          <a:xfrm>
            <a:off x="1028700" y="2060356"/>
            <a:ext cx="9002423" cy="5867111"/>
          </a:xfrm>
          <a:prstGeom prst="rect">
            <a:avLst/>
          </a:prstGeom>
        </p:spPr>
        <p:txBody>
          <a:bodyPr lIns="0" tIns="0" rIns="0" bIns="0" rtlCol="0" anchor="t">
            <a:spAutoFit/>
          </a:bodyPr>
          <a:lstStyle/>
          <a:p>
            <a:pPr algn="l">
              <a:lnSpc>
                <a:spcPts val="4200"/>
              </a:lnSpc>
            </a:pPr>
            <a:r>
              <a:rPr lang="en-US" sz="3000">
                <a:solidFill>
                  <a:srgbClr val="000000"/>
                </a:solidFill>
                <a:latin typeface="Roboto"/>
                <a:ea typeface="Roboto"/>
                <a:cs typeface="Roboto"/>
                <a:sym typeface="Roboto"/>
              </a:rPr>
              <a:t>Varje år den 1 mars firar islänningarna en särskild dag. Under 74 år var den här saken förbjuden, och sen den legaliserades den 1 mars 1989 firas dagen.</a:t>
            </a:r>
          </a:p>
          <a:p>
            <a:pPr algn="l">
              <a:lnSpc>
                <a:spcPts val="4200"/>
              </a:lnSpc>
            </a:pPr>
            <a:endParaRPr lang="en-US" sz="3000">
              <a:solidFill>
                <a:srgbClr val="000000"/>
              </a:solidFill>
              <a:latin typeface="Roboto"/>
              <a:ea typeface="Roboto"/>
              <a:cs typeface="Roboto"/>
              <a:sym typeface="Roboto"/>
            </a:endParaRPr>
          </a:p>
          <a:p>
            <a:pPr algn="l">
              <a:lnSpc>
                <a:spcPts val="4200"/>
              </a:lnSpc>
            </a:pPr>
            <a:r>
              <a:rPr lang="en-US" sz="3000" b="1">
                <a:solidFill>
                  <a:srgbClr val="000000"/>
                </a:solidFill>
                <a:latin typeface="Roboto Bold"/>
                <a:ea typeface="Roboto Bold"/>
                <a:cs typeface="Roboto Bold"/>
                <a:sym typeface="Roboto Bold"/>
              </a:rPr>
              <a:t>Vad är det man firar den 1 mars som återlegaliserades 1989?</a:t>
            </a:r>
          </a:p>
          <a:p>
            <a:pPr algn="l">
              <a:lnSpc>
                <a:spcPts val="4200"/>
              </a:lnSpc>
            </a:pPr>
            <a:endParaRPr lang="en-US" sz="3000" b="1">
              <a:solidFill>
                <a:srgbClr val="000000"/>
              </a:solidFill>
              <a:latin typeface="Roboto Bold"/>
              <a:ea typeface="Roboto Bold"/>
              <a:cs typeface="Roboto Bold"/>
              <a:sym typeface="Roboto Bold"/>
            </a:endParaRPr>
          </a:p>
          <a:p>
            <a:pPr algn="l">
              <a:lnSpc>
                <a:spcPts val="4200"/>
              </a:lnSpc>
            </a:pPr>
            <a:r>
              <a:rPr lang="en-US" sz="3000">
                <a:solidFill>
                  <a:srgbClr val="000000"/>
                </a:solidFill>
                <a:latin typeface="Roboto"/>
                <a:ea typeface="Roboto"/>
                <a:cs typeface="Roboto"/>
                <a:sym typeface="Roboto"/>
              </a:rPr>
              <a:t>1. Fermenterat hajkött</a:t>
            </a:r>
          </a:p>
          <a:p>
            <a:pPr algn="l">
              <a:lnSpc>
                <a:spcPts val="4200"/>
              </a:lnSpc>
            </a:pPr>
            <a:r>
              <a:rPr lang="en-US" sz="3000">
                <a:solidFill>
                  <a:srgbClr val="000000"/>
                </a:solidFill>
                <a:latin typeface="Roboto"/>
                <a:ea typeface="Roboto"/>
                <a:cs typeface="Roboto"/>
                <a:sym typeface="Roboto"/>
              </a:rPr>
              <a:t>x. Eurovision Song Contest</a:t>
            </a:r>
          </a:p>
          <a:p>
            <a:pPr algn="l">
              <a:lnSpc>
                <a:spcPts val="4200"/>
              </a:lnSpc>
            </a:pPr>
            <a:r>
              <a:rPr lang="en-US" sz="3000">
                <a:solidFill>
                  <a:srgbClr val="000000"/>
                </a:solidFill>
                <a:latin typeface="Roboto"/>
                <a:ea typeface="Roboto"/>
                <a:cs typeface="Roboto"/>
                <a:sym typeface="Roboto"/>
              </a:rPr>
              <a:t>2. Öl</a:t>
            </a:r>
          </a:p>
          <a:p>
            <a:pPr marL="0" lvl="0" indent="0" algn="l">
              <a:lnSpc>
                <a:spcPts val="4200"/>
              </a:lnSpc>
              <a:spcBef>
                <a:spcPct val="0"/>
              </a:spcBef>
            </a:pPr>
            <a:endParaRPr lang="en-US" sz="3000">
              <a:solidFill>
                <a:srgbClr val="000000"/>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CD6D8"/>
        </a:solidFill>
        <a:effectLst/>
      </p:bgPr>
    </p:bg>
    <p:spTree>
      <p:nvGrpSpPr>
        <p:cNvPr id="1" name=""/>
        <p:cNvGrpSpPr/>
        <p:nvPr/>
      </p:nvGrpSpPr>
      <p:grpSpPr>
        <a:xfrm>
          <a:off x="0" y="0"/>
          <a:ext cx="0" cy="0"/>
          <a:chOff x="0" y="0"/>
          <a:chExt cx="0" cy="0"/>
        </a:xfrm>
      </p:grpSpPr>
      <p:sp>
        <p:nvSpPr>
          <p:cNvPr id="2" name="Freeform 2"/>
          <p:cNvSpPr/>
          <p:nvPr/>
        </p:nvSpPr>
        <p:spPr>
          <a:xfrm>
            <a:off x="10383157" y="0"/>
            <a:ext cx="7904843" cy="10287000"/>
          </a:xfrm>
          <a:custGeom>
            <a:avLst/>
            <a:gdLst/>
            <a:ahLst/>
            <a:cxnLst/>
            <a:rect l="l" t="t" r="r" b="b"/>
            <a:pathLst>
              <a:path w="7904843" h="10287000">
                <a:moveTo>
                  <a:pt x="0" y="0"/>
                </a:moveTo>
                <a:lnTo>
                  <a:pt x="7904843" y="0"/>
                </a:lnTo>
                <a:lnTo>
                  <a:pt x="7904843" y="10287000"/>
                </a:lnTo>
                <a:lnTo>
                  <a:pt x="0" y="10287000"/>
                </a:lnTo>
                <a:lnTo>
                  <a:pt x="0" y="0"/>
                </a:lnTo>
                <a:close/>
              </a:path>
            </a:pathLst>
          </a:custGeom>
          <a:blipFill>
            <a:blip r:embed="rId2"/>
            <a:stretch>
              <a:fillRect l="-19026" r="-75205"/>
            </a:stretch>
          </a:blipFill>
        </p:spPr>
        <p:txBody>
          <a:bodyPr/>
          <a:lstStyle/>
          <a:p>
            <a:endParaRPr lang="sv-SE"/>
          </a:p>
        </p:txBody>
      </p:sp>
      <p:sp>
        <p:nvSpPr>
          <p:cNvPr id="3" name="TextBox 3"/>
          <p:cNvSpPr txBox="1"/>
          <p:nvPr/>
        </p:nvSpPr>
        <p:spPr>
          <a:xfrm>
            <a:off x="1028700" y="885825"/>
            <a:ext cx="4259060" cy="1150508"/>
          </a:xfrm>
          <a:prstGeom prst="rect">
            <a:avLst/>
          </a:prstGeom>
        </p:spPr>
        <p:txBody>
          <a:bodyPr lIns="0" tIns="0" rIns="0" bIns="0" rtlCol="0" anchor="t">
            <a:spAutoFit/>
          </a:bodyPr>
          <a:lstStyle/>
          <a:p>
            <a:pPr algn="l">
              <a:lnSpc>
                <a:spcPts val="9799"/>
              </a:lnSpc>
            </a:pPr>
            <a:r>
              <a:rPr lang="en-US" sz="6999" b="1" dirty="0" err="1">
                <a:solidFill>
                  <a:srgbClr val="000000"/>
                </a:solidFill>
                <a:latin typeface="Archivo"/>
                <a:ea typeface="Archivo"/>
                <a:cs typeface="Archivo"/>
                <a:sym typeface="Archivo"/>
              </a:rPr>
              <a:t>Fråga</a:t>
            </a:r>
            <a:r>
              <a:rPr lang="en-US" sz="6999" b="1" dirty="0">
                <a:solidFill>
                  <a:srgbClr val="000000"/>
                </a:solidFill>
                <a:latin typeface="Archivo"/>
                <a:ea typeface="Archivo"/>
                <a:cs typeface="Archivo"/>
                <a:sym typeface="Archivo"/>
              </a:rPr>
              <a:t> 5</a:t>
            </a:r>
          </a:p>
        </p:txBody>
      </p:sp>
      <p:sp>
        <p:nvSpPr>
          <p:cNvPr id="4" name="TextBox 4"/>
          <p:cNvSpPr txBox="1"/>
          <p:nvPr/>
        </p:nvSpPr>
        <p:spPr>
          <a:xfrm>
            <a:off x="1028700" y="2060356"/>
            <a:ext cx="9002423" cy="5333737"/>
          </a:xfrm>
          <a:prstGeom prst="rect">
            <a:avLst/>
          </a:prstGeom>
        </p:spPr>
        <p:txBody>
          <a:bodyPr lIns="0" tIns="0" rIns="0" bIns="0" rtlCol="0" anchor="t">
            <a:spAutoFit/>
          </a:bodyPr>
          <a:lstStyle/>
          <a:p>
            <a:pPr algn="l">
              <a:lnSpc>
                <a:spcPts val="4200"/>
              </a:lnSpc>
            </a:pPr>
            <a:r>
              <a:rPr lang="en-US" sz="3000">
                <a:solidFill>
                  <a:srgbClr val="000000"/>
                </a:solidFill>
                <a:latin typeface="Roboto"/>
                <a:ea typeface="Roboto"/>
                <a:cs typeface="Roboto"/>
                <a:sym typeface="Roboto"/>
              </a:rPr>
              <a:t>Kaffemik är en speciell grönländsk tradition i samband med olika festligheter, som födelsedagar, bröllop och konfirmation. </a:t>
            </a:r>
          </a:p>
          <a:p>
            <a:pPr algn="l">
              <a:lnSpc>
                <a:spcPts val="4200"/>
              </a:lnSpc>
            </a:pPr>
            <a:endParaRPr lang="en-US" sz="3000">
              <a:solidFill>
                <a:srgbClr val="000000"/>
              </a:solidFill>
              <a:latin typeface="Roboto"/>
              <a:ea typeface="Roboto"/>
              <a:cs typeface="Roboto"/>
              <a:sym typeface="Roboto"/>
            </a:endParaRPr>
          </a:p>
          <a:p>
            <a:pPr algn="l">
              <a:lnSpc>
                <a:spcPts val="4200"/>
              </a:lnSpc>
            </a:pPr>
            <a:r>
              <a:rPr lang="en-US" sz="3000" b="1">
                <a:solidFill>
                  <a:srgbClr val="000000"/>
                </a:solidFill>
                <a:latin typeface="Roboto Bold"/>
                <a:ea typeface="Roboto Bold"/>
                <a:cs typeface="Roboto Bold"/>
                <a:sym typeface="Roboto Bold"/>
              </a:rPr>
              <a:t>Vad är kaffemik?</a:t>
            </a:r>
          </a:p>
          <a:p>
            <a:pPr algn="l">
              <a:lnSpc>
                <a:spcPts val="4200"/>
              </a:lnSpc>
            </a:pPr>
            <a:endParaRPr lang="en-US" sz="3000" b="1">
              <a:solidFill>
                <a:srgbClr val="000000"/>
              </a:solidFill>
              <a:latin typeface="Roboto Bold"/>
              <a:ea typeface="Roboto Bold"/>
              <a:cs typeface="Roboto Bold"/>
              <a:sym typeface="Roboto Bold"/>
            </a:endParaRPr>
          </a:p>
          <a:p>
            <a:pPr algn="l">
              <a:lnSpc>
                <a:spcPts val="4200"/>
              </a:lnSpc>
            </a:pPr>
            <a:r>
              <a:rPr lang="en-US" sz="3000">
                <a:solidFill>
                  <a:srgbClr val="000000"/>
                </a:solidFill>
                <a:latin typeface="Roboto"/>
                <a:ea typeface="Roboto"/>
                <a:cs typeface="Roboto"/>
                <a:sym typeface="Roboto"/>
              </a:rPr>
              <a:t>1. Att ha öppet hus hemma</a:t>
            </a:r>
          </a:p>
          <a:p>
            <a:pPr algn="l">
              <a:lnSpc>
                <a:spcPts val="4200"/>
              </a:lnSpc>
            </a:pPr>
            <a:r>
              <a:rPr lang="en-US" sz="3000">
                <a:solidFill>
                  <a:srgbClr val="000000"/>
                </a:solidFill>
                <a:latin typeface="Roboto"/>
                <a:ea typeface="Roboto"/>
                <a:cs typeface="Roboto"/>
                <a:sym typeface="Roboto"/>
              </a:rPr>
              <a:t>x. En särskild sorts tårta med kaffesmak</a:t>
            </a:r>
          </a:p>
          <a:p>
            <a:pPr algn="l">
              <a:lnSpc>
                <a:spcPts val="4200"/>
              </a:lnSpc>
            </a:pPr>
            <a:r>
              <a:rPr lang="en-US" sz="3000">
                <a:solidFill>
                  <a:srgbClr val="000000"/>
                </a:solidFill>
                <a:latin typeface="Roboto"/>
                <a:ea typeface="Roboto"/>
                <a:cs typeface="Roboto"/>
                <a:sym typeface="Roboto"/>
              </a:rPr>
              <a:t>2. Kaffe serverat med vispad grädde</a:t>
            </a:r>
          </a:p>
          <a:p>
            <a:pPr marL="0" lvl="0" indent="0" algn="l">
              <a:lnSpc>
                <a:spcPts val="4200"/>
              </a:lnSpc>
              <a:spcBef>
                <a:spcPct val="0"/>
              </a:spcBef>
            </a:pPr>
            <a:endParaRPr lang="en-US" sz="3000">
              <a:solidFill>
                <a:srgbClr val="000000"/>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CD6D8"/>
        </a:solidFill>
        <a:effectLst/>
      </p:bgPr>
    </p:bg>
    <p:spTree>
      <p:nvGrpSpPr>
        <p:cNvPr id="1" name=""/>
        <p:cNvGrpSpPr/>
        <p:nvPr/>
      </p:nvGrpSpPr>
      <p:grpSpPr>
        <a:xfrm>
          <a:off x="0" y="0"/>
          <a:ext cx="0" cy="0"/>
          <a:chOff x="0" y="0"/>
          <a:chExt cx="0" cy="0"/>
        </a:xfrm>
      </p:grpSpPr>
      <p:sp>
        <p:nvSpPr>
          <p:cNvPr id="2" name="Freeform 2"/>
          <p:cNvSpPr/>
          <p:nvPr/>
        </p:nvSpPr>
        <p:spPr>
          <a:xfrm>
            <a:off x="10383157" y="0"/>
            <a:ext cx="7904843" cy="10287000"/>
          </a:xfrm>
          <a:custGeom>
            <a:avLst/>
            <a:gdLst/>
            <a:ahLst/>
            <a:cxnLst/>
            <a:rect l="l" t="t" r="r" b="b"/>
            <a:pathLst>
              <a:path w="7904843" h="10287000">
                <a:moveTo>
                  <a:pt x="0" y="0"/>
                </a:moveTo>
                <a:lnTo>
                  <a:pt x="7904843" y="0"/>
                </a:lnTo>
                <a:lnTo>
                  <a:pt x="7904843" y="10287000"/>
                </a:lnTo>
                <a:lnTo>
                  <a:pt x="0" y="10287000"/>
                </a:lnTo>
                <a:lnTo>
                  <a:pt x="0" y="0"/>
                </a:lnTo>
                <a:close/>
              </a:path>
            </a:pathLst>
          </a:custGeom>
          <a:blipFill>
            <a:blip r:embed="rId2"/>
            <a:stretch>
              <a:fillRect l="-47662" r="-47662"/>
            </a:stretch>
          </a:blipFill>
        </p:spPr>
        <p:txBody>
          <a:bodyPr/>
          <a:lstStyle/>
          <a:p>
            <a:endParaRPr lang="sv-SE"/>
          </a:p>
        </p:txBody>
      </p:sp>
      <p:sp>
        <p:nvSpPr>
          <p:cNvPr id="3" name="TextBox 3"/>
          <p:cNvSpPr txBox="1"/>
          <p:nvPr/>
        </p:nvSpPr>
        <p:spPr>
          <a:xfrm>
            <a:off x="1028700" y="885825"/>
            <a:ext cx="4259060" cy="1150508"/>
          </a:xfrm>
          <a:prstGeom prst="rect">
            <a:avLst/>
          </a:prstGeom>
        </p:spPr>
        <p:txBody>
          <a:bodyPr lIns="0" tIns="0" rIns="0" bIns="0" rtlCol="0" anchor="t">
            <a:spAutoFit/>
          </a:bodyPr>
          <a:lstStyle/>
          <a:p>
            <a:pPr algn="l">
              <a:lnSpc>
                <a:spcPts val="9799"/>
              </a:lnSpc>
            </a:pPr>
            <a:r>
              <a:rPr lang="en-US" sz="6999" b="1" dirty="0" err="1">
                <a:solidFill>
                  <a:srgbClr val="000000"/>
                </a:solidFill>
                <a:latin typeface="Archivo"/>
                <a:ea typeface="Archivo"/>
                <a:cs typeface="Archivo"/>
                <a:sym typeface="Archivo"/>
              </a:rPr>
              <a:t>Fråga</a:t>
            </a:r>
            <a:r>
              <a:rPr lang="en-US" sz="6999" b="1" dirty="0">
                <a:solidFill>
                  <a:srgbClr val="000000"/>
                </a:solidFill>
                <a:latin typeface="Archivo"/>
                <a:ea typeface="Archivo"/>
                <a:cs typeface="Archivo"/>
                <a:sym typeface="Archivo"/>
              </a:rPr>
              <a:t> 6</a:t>
            </a:r>
          </a:p>
        </p:txBody>
      </p:sp>
      <p:sp>
        <p:nvSpPr>
          <p:cNvPr id="4" name="TextBox 4"/>
          <p:cNvSpPr txBox="1"/>
          <p:nvPr/>
        </p:nvSpPr>
        <p:spPr>
          <a:xfrm>
            <a:off x="1028700" y="2060356"/>
            <a:ext cx="9002423" cy="5867111"/>
          </a:xfrm>
          <a:prstGeom prst="rect">
            <a:avLst/>
          </a:prstGeom>
        </p:spPr>
        <p:txBody>
          <a:bodyPr lIns="0" tIns="0" rIns="0" bIns="0" rtlCol="0" anchor="t">
            <a:spAutoFit/>
          </a:bodyPr>
          <a:lstStyle/>
          <a:p>
            <a:pPr algn="l">
              <a:lnSpc>
                <a:spcPts val="4200"/>
              </a:lnSpc>
            </a:pPr>
            <a:r>
              <a:rPr lang="en-US" sz="3000">
                <a:solidFill>
                  <a:srgbClr val="000000"/>
                </a:solidFill>
                <a:latin typeface="Roboto"/>
                <a:ea typeface="Roboto"/>
                <a:cs typeface="Roboto"/>
                <a:sym typeface="Roboto"/>
              </a:rPr>
              <a:t>Färöarna har mycket att erbjuda, inte minst vackra landskap. Den som vill ha sol och värme gör dock bäst att resa någon annanstans. </a:t>
            </a:r>
          </a:p>
          <a:p>
            <a:pPr algn="l">
              <a:lnSpc>
                <a:spcPts val="4200"/>
              </a:lnSpc>
            </a:pPr>
            <a:endParaRPr lang="en-US" sz="3000">
              <a:solidFill>
                <a:srgbClr val="000000"/>
              </a:solidFill>
              <a:latin typeface="Roboto"/>
              <a:ea typeface="Roboto"/>
              <a:cs typeface="Roboto"/>
              <a:sym typeface="Roboto"/>
            </a:endParaRPr>
          </a:p>
          <a:p>
            <a:pPr algn="l">
              <a:lnSpc>
                <a:spcPts val="4200"/>
              </a:lnSpc>
            </a:pPr>
            <a:r>
              <a:rPr lang="en-US" sz="3000" b="1">
                <a:solidFill>
                  <a:srgbClr val="000000"/>
                </a:solidFill>
                <a:latin typeface="Roboto Bold"/>
                <a:ea typeface="Roboto Bold"/>
                <a:cs typeface="Roboto Bold"/>
                <a:sym typeface="Roboto Bold"/>
              </a:rPr>
              <a:t>Vad är den högsta uppmätta temperaturen någonsin i huvudstaden Torshavn?</a:t>
            </a:r>
          </a:p>
          <a:p>
            <a:pPr algn="l">
              <a:lnSpc>
                <a:spcPts val="4200"/>
              </a:lnSpc>
            </a:pPr>
            <a:endParaRPr lang="en-US" sz="3000" b="1">
              <a:solidFill>
                <a:srgbClr val="000000"/>
              </a:solidFill>
              <a:latin typeface="Roboto Bold"/>
              <a:ea typeface="Roboto Bold"/>
              <a:cs typeface="Roboto Bold"/>
              <a:sym typeface="Roboto Bold"/>
            </a:endParaRPr>
          </a:p>
          <a:p>
            <a:pPr algn="l">
              <a:lnSpc>
                <a:spcPts val="4200"/>
              </a:lnSpc>
            </a:pPr>
            <a:r>
              <a:rPr lang="en-US" sz="3000">
                <a:solidFill>
                  <a:srgbClr val="000000"/>
                </a:solidFill>
                <a:latin typeface="Roboto"/>
                <a:ea typeface="Roboto"/>
                <a:cs typeface="Roboto"/>
                <a:sym typeface="Roboto"/>
              </a:rPr>
              <a:t>1. 22 C</a:t>
            </a:r>
          </a:p>
          <a:p>
            <a:pPr algn="l">
              <a:lnSpc>
                <a:spcPts val="4200"/>
              </a:lnSpc>
            </a:pPr>
            <a:r>
              <a:rPr lang="en-US" sz="3000">
                <a:solidFill>
                  <a:srgbClr val="000000"/>
                </a:solidFill>
                <a:latin typeface="Roboto"/>
                <a:ea typeface="Roboto"/>
                <a:cs typeface="Roboto"/>
                <a:sym typeface="Roboto"/>
              </a:rPr>
              <a:t>x. 13 C</a:t>
            </a:r>
          </a:p>
          <a:p>
            <a:pPr algn="l">
              <a:lnSpc>
                <a:spcPts val="4200"/>
              </a:lnSpc>
            </a:pPr>
            <a:r>
              <a:rPr lang="en-US" sz="3000">
                <a:solidFill>
                  <a:srgbClr val="000000"/>
                </a:solidFill>
                <a:latin typeface="Roboto"/>
                <a:ea typeface="Roboto"/>
                <a:cs typeface="Roboto"/>
                <a:sym typeface="Roboto"/>
              </a:rPr>
              <a:t>2. 30 C</a:t>
            </a:r>
          </a:p>
          <a:p>
            <a:pPr marL="0" lvl="0" indent="0" algn="l">
              <a:lnSpc>
                <a:spcPts val="4200"/>
              </a:lnSpc>
              <a:spcBef>
                <a:spcPct val="0"/>
              </a:spcBef>
            </a:pPr>
            <a:endParaRPr lang="en-US" sz="3000">
              <a:solidFill>
                <a:srgbClr val="000000"/>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CD6D8"/>
        </a:solidFill>
        <a:effectLst/>
      </p:bgPr>
    </p:bg>
    <p:spTree>
      <p:nvGrpSpPr>
        <p:cNvPr id="1" name=""/>
        <p:cNvGrpSpPr/>
        <p:nvPr/>
      </p:nvGrpSpPr>
      <p:grpSpPr>
        <a:xfrm>
          <a:off x="0" y="0"/>
          <a:ext cx="0" cy="0"/>
          <a:chOff x="0" y="0"/>
          <a:chExt cx="0" cy="0"/>
        </a:xfrm>
      </p:grpSpPr>
      <p:sp>
        <p:nvSpPr>
          <p:cNvPr id="2" name="Freeform 2"/>
          <p:cNvSpPr/>
          <p:nvPr/>
        </p:nvSpPr>
        <p:spPr>
          <a:xfrm>
            <a:off x="10383157" y="0"/>
            <a:ext cx="7904843" cy="10287000"/>
          </a:xfrm>
          <a:custGeom>
            <a:avLst/>
            <a:gdLst/>
            <a:ahLst/>
            <a:cxnLst/>
            <a:rect l="l" t="t" r="r" b="b"/>
            <a:pathLst>
              <a:path w="7904843" h="10287000">
                <a:moveTo>
                  <a:pt x="0" y="0"/>
                </a:moveTo>
                <a:lnTo>
                  <a:pt x="7904843" y="0"/>
                </a:lnTo>
                <a:lnTo>
                  <a:pt x="7904843" y="10287000"/>
                </a:lnTo>
                <a:lnTo>
                  <a:pt x="0" y="10287000"/>
                </a:lnTo>
                <a:lnTo>
                  <a:pt x="0" y="0"/>
                </a:lnTo>
                <a:close/>
              </a:path>
            </a:pathLst>
          </a:custGeom>
          <a:blipFill>
            <a:blip r:embed="rId2"/>
            <a:stretch>
              <a:fillRect l="-48962" r="-48962"/>
            </a:stretch>
          </a:blipFill>
        </p:spPr>
        <p:txBody>
          <a:bodyPr/>
          <a:lstStyle/>
          <a:p>
            <a:endParaRPr lang="sv-SE"/>
          </a:p>
        </p:txBody>
      </p:sp>
      <p:sp>
        <p:nvSpPr>
          <p:cNvPr id="3" name="TextBox 3"/>
          <p:cNvSpPr txBox="1"/>
          <p:nvPr/>
        </p:nvSpPr>
        <p:spPr>
          <a:xfrm>
            <a:off x="1028700" y="885825"/>
            <a:ext cx="4259060" cy="1150508"/>
          </a:xfrm>
          <a:prstGeom prst="rect">
            <a:avLst/>
          </a:prstGeom>
        </p:spPr>
        <p:txBody>
          <a:bodyPr lIns="0" tIns="0" rIns="0" bIns="0" rtlCol="0" anchor="t">
            <a:spAutoFit/>
          </a:bodyPr>
          <a:lstStyle/>
          <a:p>
            <a:pPr algn="l">
              <a:lnSpc>
                <a:spcPts val="9799"/>
              </a:lnSpc>
            </a:pPr>
            <a:r>
              <a:rPr lang="en-US" sz="6999" b="1" dirty="0" err="1">
                <a:solidFill>
                  <a:srgbClr val="000000"/>
                </a:solidFill>
                <a:latin typeface="Archivo"/>
                <a:ea typeface="Archivo"/>
                <a:cs typeface="Archivo"/>
                <a:sym typeface="Archivo"/>
              </a:rPr>
              <a:t>Fråga</a:t>
            </a:r>
            <a:r>
              <a:rPr lang="en-US" sz="6999" b="1" dirty="0">
                <a:solidFill>
                  <a:srgbClr val="000000"/>
                </a:solidFill>
                <a:latin typeface="Archivo"/>
                <a:ea typeface="Archivo"/>
                <a:cs typeface="Archivo"/>
                <a:sym typeface="Archivo"/>
              </a:rPr>
              <a:t> 7</a:t>
            </a:r>
          </a:p>
        </p:txBody>
      </p:sp>
      <p:sp>
        <p:nvSpPr>
          <p:cNvPr id="4" name="TextBox 4"/>
          <p:cNvSpPr txBox="1"/>
          <p:nvPr/>
        </p:nvSpPr>
        <p:spPr>
          <a:xfrm>
            <a:off x="1028700" y="2060356"/>
            <a:ext cx="9002423" cy="5333737"/>
          </a:xfrm>
          <a:prstGeom prst="rect">
            <a:avLst/>
          </a:prstGeom>
        </p:spPr>
        <p:txBody>
          <a:bodyPr lIns="0" tIns="0" rIns="0" bIns="0" rtlCol="0" anchor="t">
            <a:spAutoFit/>
          </a:bodyPr>
          <a:lstStyle/>
          <a:p>
            <a:pPr algn="l">
              <a:lnSpc>
                <a:spcPts val="4200"/>
              </a:lnSpc>
            </a:pPr>
            <a:r>
              <a:rPr lang="en-US" sz="3000">
                <a:solidFill>
                  <a:srgbClr val="000000"/>
                </a:solidFill>
                <a:latin typeface="Roboto"/>
                <a:ea typeface="Roboto"/>
                <a:cs typeface="Roboto"/>
                <a:sym typeface="Roboto"/>
              </a:rPr>
              <a:t>Människor kom från början till Åland för att jaga säl och för att fiska. Sen dess har det varit en strategiskt viktig plats för sjöfarten i området. </a:t>
            </a:r>
          </a:p>
          <a:p>
            <a:pPr algn="l">
              <a:lnSpc>
                <a:spcPts val="4200"/>
              </a:lnSpc>
            </a:pPr>
            <a:endParaRPr lang="en-US" sz="3000">
              <a:solidFill>
                <a:srgbClr val="000000"/>
              </a:solidFill>
              <a:latin typeface="Roboto"/>
              <a:ea typeface="Roboto"/>
              <a:cs typeface="Roboto"/>
              <a:sym typeface="Roboto"/>
            </a:endParaRPr>
          </a:p>
          <a:p>
            <a:pPr algn="l">
              <a:lnSpc>
                <a:spcPts val="4200"/>
              </a:lnSpc>
            </a:pPr>
            <a:r>
              <a:rPr lang="en-US" sz="3000">
                <a:solidFill>
                  <a:srgbClr val="000000"/>
                </a:solidFill>
                <a:latin typeface="Roboto"/>
                <a:ea typeface="Roboto"/>
                <a:cs typeface="Roboto"/>
                <a:sym typeface="Roboto"/>
              </a:rPr>
              <a:t>När kom människor till Åland första gången? </a:t>
            </a:r>
          </a:p>
          <a:p>
            <a:pPr algn="l">
              <a:lnSpc>
                <a:spcPts val="4200"/>
              </a:lnSpc>
            </a:pPr>
            <a:endParaRPr lang="en-US" sz="3000">
              <a:solidFill>
                <a:srgbClr val="000000"/>
              </a:solidFill>
              <a:latin typeface="Roboto"/>
              <a:ea typeface="Roboto"/>
              <a:cs typeface="Roboto"/>
              <a:sym typeface="Roboto"/>
            </a:endParaRPr>
          </a:p>
          <a:p>
            <a:pPr algn="l">
              <a:lnSpc>
                <a:spcPts val="4200"/>
              </a:lnSpc>
            </a:pPr>
            <a:r>
              <a:rPr lang="en-US" sz="3000">
                <a:solidFill>
                  <a:srgbClr val="000000"/>
                </a:solidFill>
                <a:latin typeface="Roboto"/>
                <a:ea typeface="Roboto"/>
                <a:cs typeface="Roboto"/>
                <a:sym typeface="Roboto"/>
              </a:rPr>
              <a:t>1. För ca 1000 år sen</a:t>
            </a:r>
          </a:p>
          <a:p>
            <a:pPr algn="l">
              <a:lnSpc>
                <a:spcPts val="4200"/>
              </a:lnSpc>
            </a:pPr>
            <a:r>
              <a:rPr lang="en-US" sz="3000">
                <a:solidFill>
                  <a:srgbClr val="000000"/>
                </a:solidFill>
                <a:latin typeface="Roboto"/>
                <a:ea typeface="Roboto"/>
                <a:cs typeface="Roboto"/>
                <a:sym typeface="Roboto"/>
              </a:rPr>
              <a:t>x. För ca 500 år sen</a:t>
            </a:r>
          </a:p>
          <a:p>
            <a:pPr algn="l">
              <a:lnSpc>
                <a:spcPts val="4200"/>
              </a:lnSpc>
            </a:pPr>
            <a:r>
              <a:rPr lang="en-US" sz="3000">
                <a:solidFill>
                  <a:srgbClr val="000000"/>
                </a:solidFill>
                <a:latin typeface="Roboto"/>
                <a:ea typeface="Roboto"/>
                <a:cs typeface="Roboto"/>
                <a:sym typeface="Roboto"/>
              </a:rPr>
              <a:t>2. För ca 7000 år sen</a:t>
            </a:r>
          </a:p>
          <a:p>
            <a:pPr marL="0" lvl="0" indent="0" algn="l">
              <a:lnSpc>
                <a:spcPts val="4200"/>
              </a:lnSpc>
              <a:spcBef>
                <a:spcPct val="0"/>
              </a:spcBef>
            </a:pPr>
            <a:endParaRPr lang="en-US" sz="3000">
              <a:solidFill>
                <a:srgbClr val="000000"/>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CD6D8"/>
        </a:solidFill>
        <a:effectLst/>
      </p:bgPr>
    </p:bg>
    <p:spTree>
      <p:nvGrpSpPr>
        <p:cNvPr id="1" name=""/>
        <p:cNvGrpSpPr/>
        <p:nvPr/>
      </p:nvGrpSpPr>
      <p:grpSpPr>
        <a:xfrm>
          <a:off x="0" y="0"/>
          <a:ext cx="0" cy="0"/>
          <a:chOff x="0" y="0"/>
          <a:chExt cx="0" cy="0"/>
        </a:xfrm>
      </p:grpSpPr>
      <p:sp>
        <p:nvSpPr>
          <p:cNvPr id="2" name="Freeform 2"/>
          <p:cNvSpPr/>
          <p:nvPr/>
        </p:nvSpPr>
        <p:spPr>
          <a:xfrm>
            <a:off x="10383157" y="0"/>
            <a:ext cx="7904843" cy="10287000"/>
          </a:xfrm>
          <a:custGeom>
            <a:avLst/>
            <a:gdLst/>
            <a:ahLst/>
            <a:cxnLst/>
            <a:rect l="l" t="t" r="r" b="b"/>
            <a:pathLst>
              <a:path w="7904843" h="10287000">
                <a:moveTo>
                  <a:pt x="0" y="0"/>
                </a:moveTo>
                <a:lnTo>
                  <a:pt x="7904843" y="0"/>
                </a:lnTo>
                <a:lnTo>
                  <a:pt x="7904843" y="10287000"/>
                </a:lnTo>
                <a:lnTo>
                  <a:pt x="0" y="10287000"/>
                </a:lnTo>
                <a:lnTo>
                  <a:pt x="0" y="0"/>
                </a:lnTo>
                <a:close/>
              </a:path>
            </a:pathLst>
          </a:custGeom>
          <a:blipFill>
            <a:blip r:embed="rId2"/>
            <a:stretch>
              <a:fillRect l="-47479" r="-47479"/>
            </a:stretch>
          </a:blipFill>
        </p:spPr>
        <p:txBody>
          <a:bodyPr/>
          <a:lstStyle/>
          <a:p>
            <a:endParaRPr lang="sv-SE"/>
          </a:p>
        </p:txBody>
      </p:sp>
      <p:sp>
        <p:nvSpPr>
          <p:cNvPr id="3" name="TextBox 3"/>
          <p:cNvSpPr txBox="1"/>
          <p:nvPr/>
        </p:nvSpPr>
        <p:spPr>
          <a:xfrm>
            <a:off x="1028700" y="885825"/>
            <a:ext cx="4259060" cy="1150508"/>
          </a:xfrm>
          <a:prstGeom prst="rect">
            <a:avLst/>
          </a:prstGeom>
        </p:spPr>
        <p:txBody>
          <a:bodyPr lIns="0" tIns="0" rIns="0" bIns="0" rtlCol="0" anchor="t">
            <a:spAutoFit/>
          </a:bodyPr>
          <a:lstStyle/>
          <a:p>
            <a:pPr algn="l">
              <a:lnSpc>
                <a:spcPts val="9799"/>
              </a:lnSpc>
            </a:pPr>
            <a:r>
              <a:rPr lang="en-US" sz="6999" b="1" dirty="0" err="1">
                <a:solidFill>
                  <a:srgbClr val="000000"/>
                </a:solidFill>
                <a:latin typeface="Archivo"/>
                <a:ea typeface="Archivo"/>
                <a:cs typeface="Archivo"/>
                <a:sym typeface="Archivo"/>
              </a:rPr>
              <a:t>Fråga</a:t>
            </a:r>
            <a:r>
              <a:rPr lang="en-US" sz="6999" b="1" dirty="0">
                <a:solidFill>
                  <a:srgbClr val="000000"/>
                </a:solidFill>
                <a:latin typeface="Archivo"/>
                <a:ea typeface="Archivo"/>
                <a:cs typeface="Archivo"/>
                <a:sym typeface="Archivo"/>
              </a:rPr>
              <a:t> 8</a:t>
            </a:r>
          </a:p>
        </p:txBody>
      </p:sp>
      <p:sp>
        <p:nvSpPr>
          <p:cNvPr id="4" name="TextBox 4"/>
          <p:cNvSpPr txBox="1"/>
          <p:nvPr/>
        </p:nvSpPr>
        <p:spPr>
          <a:xfrm>
            <a:off x="1028700" y="2060356"/>
            <a:ext cx="9002423" cy="8000606"/>
          </a:xfrm>
          <a:prstGeom prst="rect">
            <a:avLst/>
          </a:prstGeom>
        </p:spPr>
        <p:txBody>
          <a:bodyPr lIns="0" tIns="0" rIns="0" bIns="0" rtlCol="0" anchor="t">
            <a:spAutoFit/>
          </a:bodyPr>
          <a:lstStyle/>
          <a:p>
            <a:pPr algn="l">
              <a:lnSpc>
                <a:spcPts val="4200"/>
              </a:lnSpc>
            </a:pPr>
            <a:r>
              <a:rPr lang="en-US" sz="3000">
                <a:solidFill>
                  <a:srgbClr val="000000"/>
                </a:solidFill>
                <a:latin typeface="Roboto"/>
                <a:ea typeface="Roboto"/>
                <a:cs typeface="Roboto"/>
                <a:sym typeface="Roboto"/>
              </a:rPr>
              <a:t>Älgjakt är en stor del av traditionen på den svenska landsbygdens och har varit det mycket länge. </a:t>
            </a:r>
          </a:p>
          <a:p>
            <a:pPr algn="l">
              <a:lnSpc>
                <a:spcPts val="4200"/>
              </a:lnSpc>
            </a:pPr>
            <a:endParaRPr lang="en-US" sz="3000">
              <a:solidFill>
                <a:srgbClr val="000000"/>
              </a:solidFill>
              <a:latin typeface="Roboto"/>
              <a:ea typeface="Roboto"/>
              <a:cs typeface="Roboto"/>
              <a:sym typeface="Roboto"/>
            </a:endParaRPr>
          </a:p>
          <a:p>
            <a:pPr algn="l">
              <a:lnSpc>
                <a:spcPts val="4200"/>
              </a:lnSpc>
            </a:pPr>
            <a:r>
              <a:rPr lang="en-US" sz="3000" b="1">
                <a:solidFill>
                  <a:srgbClr val="000000"/>
                </a:solidFill>
                <a:latin typeface="Roboto Bold"/>
                <a:ea typeface="Roboto Bold"/>
                <a:cs typeface="Roboto Bold"/>
                <a:sym typeface="Roboto Bold"/>
              </a:rPr>
              <a:t>Vad är den äldsta dokumentationen på organiserad älgjakt på vad som idag är svensk mark?</a:t>
            </a:r>
          </a:p>
          <a:p>
            <a:pPr algn="l">
              <a:lnSpc>
                <a:spcPts val="4200"/>
              </a:lnSpc>
            </a:pPr>
            <a:endParaRPr lang="en-US" sz="3000" b="1">
              <a:solidFill>
                <a:srgbClr val="000000"/>
              </a:solidFill>
              <a:latin typeface="Roboto Bold"/>
              <a:ea typeface="Roboto Bold"/>
              <a:cs typeface="Roboto Bold"/>
              <a:sym typeface="Roboto Bold"/>
            </a:endParaRPr>
          </a:p>
          <a:p>
            <a:pPr algn="l">
              <a:lnSpc>
                <a:spcPts val="4200"/>
              </a:lnSpc>
            </a:pPr>
            <a:r>
              <a:rPr lang="en-US" sz="3000">
                <a:solidFill>
                  <a:srgbClr val="000000"/>
                </a:solidFill>
                <a:latin typeface="Roboto"/>
                <a:ea typeface="Roboto"/>
                <a:cs typeface="Roboto"/>
                <a:sym typeface="Roboto"/>
              </a:rPr>
              <a:t>1. En överenskommelse om jaktmarker från1498 som finns på riksarkivet</a:t>
            </a:r>
          </a:p>
          <a:p>
            <a:pPr algn="l">
              <a:lnSpc>
                <a:spcPts val="4200"/>
              </a:lnSpc>
            </a:pPr>
            <a:endParaRPr lang="en-US" sz="3000">
              <a:solidFill>
                <a:srgbClr val="000000"/>
              </a:solidFill>
              <a:latin typeface="Roboto"/>
              <a:ea typeface="Roboto"/>
              <a:cs typeface="Roboto"/>
              <a:sym typeface="Roboto"/>
            </a:endParaRPr>
          </a:p>
          <a:p>
            <a:pPr algn="l">
              <a:lnSpc>
                <a:spcPts val="4200"/>
              </a:lnSpc>
            </a:pPr>
            <a:r>
              <a:rPr lang="en-US" sz="3000">
                <a:solidFill>
                  <a:srgbClr val="000000"/>
                </a:solidFill>
                <a:latin typeface="Roboto"/>
                <a:ea typeface="Roboto"/>
                <a:cs typeface="Roboto"/>
                <a:sym typeface="Roboto"/>
              </a:rPr>
              <a:t>x. Hällristningar i norra Sverige daterade ca 7000 år bakåt i tiden</a:t>
            </a:r>
          </a:p>
          <a:p>
            <a:pPr algn="l">
              <a:lnSpc>
                <a:spcPts val="4200"/>
              </a:lnSpc>
            </a:pPr>
            <a:endParaRPr lang="en-US" sz="3000">
              <a:solidFill>
                <a:srgbClr val="000000"/>
              </a:solidFill>
              <a:latin typeface="Roboto"/>
              <a:ea typeface="Roboto"/>
              <a:cs typeface="Roboto"/>
              <a:sym typeface="Roboto"/>
            </a:endParaRPr>
          </a:p>
          <a:p>
            <a:pPr algn="l">
              <a:lnSpc>
                <a:spcPts val="4200"/>
              </a:lnSpc>
            </a:pPr>
            <a:r>
              <a:rPr lang="en-US" sz="3000">
                <a:solidFill>
                  <a:srgbClr val="000000"/>
                </a:solidFill>
                <a:latin typeface="Roboto"/>
                <a:ea typeface="Roboto"/>
                <a:cs typeface="Roboto"/>
                <a:sym typeface="Roboto"/>
              </a:rPr>
              <a:t>2. Särskilda vapen hittade i södra Sverige från vikingatiden</a:t>
            </a:r>
          </a:p>
          <a:p>
            <a:pPr marL="0" lvl="0" indent="0" algn="l">
              <a:lnSpc>
                <a:spcPts val="4200"/>
              </a:lnSpc>
              <a:spcBef>
                <a:spcPct val="0"/>
              </a:spcBef>
            </a:pPr>
            <a:endParaRPr lang="en-US" sz="3000">
              <a:solidFill>
                <a:srgbClr val="000000"/>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85a8bf6-b168-4a64-a8d2-621f15d4d670" xsi:nil="true"/>
    <lcf76f155ced4ddcb4097134ff3c332f xmlns="2ab40350-c70c-4231-b923-8ec4d17f07c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E216E4386E79848A613C3FAE4C820A4" ma:contentTypeVersion="10" ma:contentTypeDescription="Skapa ett nytt dokument." ma:contentTypeScope="" ma:versionID="0d23548763f55ac18956fd2dd59e28e4">
  <xsd:schema xmlns:xsd="http://www.w3.org/2001/XMLSchema" xmlns:xs="http://www.w3.org/2001/XMLSchema" xmlns:p="http://schemas.microsoft.com/office/2006/metadata/properties" xmlns:ns2="2ab40350-c70c-4231-b923-8ec4d17f07c7" xmlns:ns3="185a8bf6-b168-4a64-a8d2-621f15d4d670" targetNamespace="http://schemas.microsoft.com/office/2006/metadata/properties" ma:root="true" ma:fieldsID="14274345aed4a84e279a8f728a1d89d9" ns2:_="" ns3:_="">
    <xsd:import namespace="2ab40350-c70c-4231-b923-8ec4d17f07c7"/>
    <xsd:import namespace="185a8bf6-b168-4a64-a8d2-621f15d4d67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b40350-c70c-4231-b923-8ec4d17f07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4d44af9c-f3d3-49c8-aa01-2d79732107d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5a8bf6-b168-4a64-a8d2-621f15d4d67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8c0627e-3829-43d8-b823-8116086eedcd}" ma:internalName="TaxCatchAll" ma:showField="CatchAllData" ma:web="185a8bf6-b168-4a64-a8d2-621f15d4d6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C73175-4355-4CFD-8135-10DB8B43EA3E}">
  <ds:schemaRefs>
    <ds:schemaRef ds:uri="http://schemas.microsoft.com/office/2006/metadata/properties"/>
    <ds:schemaRef ds:uri="http://schemas.microsoft.com/office/infopath/2007/PartnerControls"/>
    <ds:schemaRef ds:uri="185a8bf6-b168-4a64-a8d2-621f15d4d670"/>
    <ds:schemaRef ds:uri="2ab40350-c70c-4231-b923-8ec4d17f07c7"/>
  </ds:schemaRefs>
</ds:datastoreItem>
</file>

<file path=customXml/itemProps2.xml><?xml version="1.0" encoding="utf-8"?>
<ds:datastoreItem xmlns:ds="http://schemas.openxmlformats.org/officeDocument/2006/customXml" ds:itemID="{250D952F-3E2A-407C-A011-D74F6EC0CCA8}">
  <ds:schemaRefs>
    <ds:schemaRef ds:uri="http://schemas.microsoft.com/sharepoint/v3/contenttype/forms"/>
  </ds:schemaRefs>
</ds:datastoreItem>
</file>

<file path=customXml/itemProps3.xml><?xml version="1.0" encoding="utf-8"?>
<ds:datastoreItem xmlns:ds="http://schemas.openxmlformats.org/officeDocument/2006/customXml" ds:itemID="{FD2C63EC-97C0-4401-8740-E8044785D346}"/>
</file>

<file path=docProps/app.xml><?xml version="1.0" encoding="utf-8"?>
<Properties xmlns="http://schemas.openxmlformats.org/officeDocument/2006/extended-properties" xmlns:vt="http://schemas.openxmlformats.org/officeDocument/2006/docPropsVTypes">
  <TotalTime>5</TotalTime>
  <Words>893</Words>
  <Application>Microsoft Office PowerPoint</Application>
  <PresentationFormat>Anpassad</PresentationFormat>
  <Paragraphs>142</Paragraphs>
  <Slides>19</Slides>
  <Notes>0</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19</vt:i4>
      </vt:variant>
    </vt:vector>
  </HeadingPairs>
  <TitlesOfParts>
    <vt:vector size="25" baseType="lpstr">
      <vt:lpstr>Archivo</vt:lpstr>
      <vt:lpstr>Roboto Bold</vt:lpstr>
      <vt:lpstr>Calibri</vt:lpstr>
      <vt:lpstr>Roboto</vt:lpstr>
      <vt:lpstr>Arial</vt:lpstr>
      <vt:lpstr>Office Theme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Nordiskt Quiz</dc:title>
  <cp:lastModifiedBy>Milena Axklo</cp:lastModifiedBy>
  <cp:revision>2</cp:revision>
  <dcterms:created xsi:type="dcterms:W3CDTF">2006-08-16T00:00:00Z</dcterms:created>
  <dcterms:modified xsi:type="dcterms:W3CDTF">2025-11-10T08:06:36Z</dcterms:modified>
  <dc:identifier>DAGzOdPreKg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0x0101002E216E4386E79848A613C3FAE4C820A4</vt:lpwstr>
  </property>
  <property fmtid="{D5CDD505-2E9C-101B-9397-08002B2CF9AE}" pid="3" name="MediaServiceImageTags">
    <vt:lpwstr/>
  </property>
</Properties>
</file>