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2" r:id="rId6"/>
    <p:sldId id="263" r:id="rId7"/>
    <p:sldId id="264" r:id="rId8"/>
    <p:sldId id="260" r:id="rId9"/>
    <p:sldId id="266" r:id="rId10"/>
    <p:sldId id="267" r:id="rId11"/>
  </p:sldIdLst>
  <p:sldSz cx="18288000" cy="10287000"/>
  <p:notesSz cx="6858000" cy="9144000"/>
  <p:embeddedFontLst>
    <p:embeddedFont>
      <p:font typeface="Archivo ExtraBold" pitchFamily="2" charset="0"/>
      <p:bold r:id="rId13"/>
      <p:boldItalic r:id="rId14"/>
    </p:embeddedFont>
    <p:embeddedFont>
      <p:font typeface="Roboto" panose="02000000000000000000" pitchFamily="2" charset="0"/>
      <p:regular r:id="rId15"/>
    </p:embeddedFont>
    <p:embeddedFont>
      <p:font typeface="Roboto Bold" panose="02000000000000000000" charset="0"/>
      <p:regular r:id="rId16"/>
    </p:embeddedFont>
    <p:embeddedFont>
      <p:font typeface="Roboto Italics"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C9419B-B19B-42B9-9E1F-F356518E51F2}" v="3" dt="2024-09-19T09:12:17.5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4234" autoAdjust="0"/>
  </p:normalViewPr>
  <p:slideViewPr>
    <p:cSldViewPr>
      <p:cViewPr varScale="1">
        <p:scale>
          <a:sx n="32" d="100"/>
          <a:sy n="32" d="100"/>
        </p:scale>
        <p:origin x="134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ra Zetterman" userId="c73caccc-6eda-4d02-a9cb-9abb21027439" providerId="ADAL" clId="{63C9419B-B19B-42B9-9E1F-F356518E51F2}"/>
    <pc:docChg chg="undo custSel modSld sldOrd">
      <pc:chgData name="Sandra Zetterman" userId="c73caccc-6eda-4d02-a9cb-9abb21027439" providerId="ADAL" clId="{63C9419B-B19B-42B9-9E1F-F356518E51F2}" dt="2024-09-19T09:50:52.787" v="865" actId="1076"/>
      <pc:docMkLst>
        <pc:docMk/>
      </pc:docMkLst>
      <pc:sldChg chg="modSp mod">
        <pc:chgData name="Sandra Zetterman" userId="c73caccc-6eda-4d02-a9cb-9abb21027439" providerId="ADAL" clId="{63C9419B-B19B-42B9-9E1F-F356518E51F2}" dt="2024-09-19T09:36:49.069" v="859"/>
        <pc:sldMkLst>
          <pc:docMk/>
          <pc:sldMk cId="0" sldId="258"/>
        </pc:sldMkLst>
        <pc:spChg chg="mod">
          <ac:chgData name="Sandra Zetterman" userId="c73caccc-6eda-4d02-a9cb-9abb21027439" providerId="ADAL" clId="{63C9419B-B19B-42B9-9E1F-F356518E51F2}" dt="2024-09-19T09:36:49.069" v="859"/>
          <ac:spMkLst>
            <pc:docMk/>
            <pc:sldMk cId="0" sldId="258"/>
            <ac:spMk id="3" creationId="{00000000-0000-0000-0000-000000000000}"/>
          </ac:spMkLst>
        </pc:spChg>
      </pc:sldChg>
      <pc:sldChg chg="ord">
        <pc:chgData name="Sandra Zetterman" userId="c73caccc-6eda-4d02-a9cb-9abb21027439" providerId="ADAL" clId="{63C9419B-B19B-42B9-9E1F-F356518E51F2}" dt="2024-09-19T09:29:52.001" v="833"/>
        <pc:sldMkLst>
          <pc:docMk/>
          <pc:sldMk cId="0" sldId="260"/>
        </pc:sldMkLst>
      </pc:sldChg>
      <pc:sldChg chg="modSp mod modNotesTx">
        <pc:chgData name="Sandra Zetterman" userId="c73caccc-6eda-4d02-a9cb-9abb21027439" providerId="ADAL" clId="{63C9419B-B19B-42B9-9E1F-F356518E51F2}" dt="2024-09-19T09:40:40.460" v="861" actId="790"/>
        <pc:sldMkLst>
          <pc:docMk/>
          <pc:sldMk cId="0" sldId="261"/>
        </pc:sldMkLst>
        <pc:spChg chg="mod">
          <ac:chgData name="Sandra Zetterman" userId="c73caccc-6eda-4d02-a9cb-9abb21027439" providerId="ADAL" clId="{63C9419B-B19B-42B9-9E1F-F356518E51F2}" dt="2024-09-19T09:40:40.460" v="861" actId="790"/>
          <ac:spMkLst>
            <pc:docMk/>
            <pc:sldMk cId="0" sldId="261"/>
            <ac:spMk id="2" creationId="{00000000-0000-0000-0000-000000000000}"/>
          </ac:spMkLst>
        </pc:spChg>
      </pc:sldChg>
      <pc:sldChg chg="modNotesTx">
        <pc:chgData name="Sandra Zetterman" userId="c73caccc-6eda-4d02-a9cb-9abb21027439" providerId="ADAL" clId="{63C9419B-B19B-42B9-9E1F-F356518E51F2}" dt="2024-09-19T09:30:45.271" v="843" actId="20577"/>
        <pc:sldMkLst>
          <pc:docMk/>
          <pc:sldMk cId="0" sldId="262"/>
        </pc:sldMkLst>
      </pc:sldChg>
      <pc:sldChg chg="modSp mod modNotesTx">
        <pc:chgData name="Sandra Zetterman" userId="c73caccc-6eda-4d02-a9cb-9abb21027439" providerId="ADAL" clId="{63C9419B-B19B-42B9-9E1F-F356518E51F2}" dt="2024-09-19T09:50:52.787" v="865" actId="1076"/>
        <pc:sldMkLst>
          <pc:docMk/>
          <pc:sldMk cId="0" sldId="263"/>
        </pc:sldMkLst>
        <pc:spChg chg="mod">
          <ac:chgData name="Sandra Zetterman" userId="c73caccc-6eda-4d02-a9cb-9abb21027439" providerId="ADAL" clId="{63C9419B-B19B-42B9-9E1F-F356518E51F2}" dt="2024-09-19T09:50:52.787" v="865" actId="1076"/>
          <ac:spMkLst>
            <pc:docMk/>
            <pc:sldMk cId="0" sldId="263"/>
            <ac:spMk id="11" creationId="{00000000-0000-0000-0000-000000000000}"/>
          </ac:spMkLst>
        </pc:spChg>
      </pc:sldChg>
      <pc:sldChg chg="modSp mod modNotesTx">
        <pc:chgData name="Sandra Zetterman" userId="c73caccc-6eda-4d02-a9cb-9abb21027439" providerId="ADAL" clId="{63C9419B-B19B-42B9-9E1F-F356518E51F2}" dt="2024-09-19T09:22:12.211" v="477" actId="20577"/>
        <pc:sldMkLst>
          <pc:docMk/>
          <pc:sldMk cId="0" sldId="264"/>
        </pc:sldMkLst>
        <pc:spChg chg="mod">
          <ac:chgData name="Sandra Zetterman" userId="c73caccc-6eda-4d02-a9cb-9abb21027439" providerId="ADAL" clId="{63C9419B-B19B-42B9-9E1F-F356518E51F2}" dt="2024-09-19T09:08:59.616" v="91" actId="2711"/>
          <ac:spMkLst>
            <pc:docMk/>
            <pc:sldMk cId="0" sldId="264"/>
            <ac:spMk id="5" creationId="{00000000-0000-0000-0000-000000000000}"/>
          </ac:spMkLst>
        </pc:spChg>
        <pc:spChg chg="mod">
          <ac:chgData name="Sandra Zetterman" userId="c73caccc-6eda-4d02-a9cb-9abb21027439" providerId="ADAL" clId="{63C9419B-B19B-42B9-9E1F-F356518E51F2}" dt="2024-09-19T09:09:04.411" v="92" actId="2711"/>
          <ac:spMkLst>
            <pc:docMk/>
            <pc:sldMk cId="0" sldId="264"/>
            <ac:spMk id="6" creationId="{00000000-0000-0000-0000-000000000000}"/>
          </ac:spMkLst>
        </pc:spChg>
        <pc:spChg chg="mod">
          <ac:chgData name="Sandra Zetterman" userId="c73caccc-6eda-4d02-a9cb-9abb21027439" providerId="ADAL" clId="{63C9419B-B19B-42B9-9E1F-F356518E51F2}" dt="2024-09-19T09:09:09.627" v="93" actId="2711"/>
          <ac:spMkLst>
            <pc:docMk/>
            <pc:sldMk cId="0" sldId="264"/>
            <ac:spMk id="7" creationId="{00000000-0000-0000-0000-000000000000}"/>
          </ac:spMkLst>
        </pc:spChg>
        <pc:spChg chg="mod">
          <ac:chgData name="Sandra Zetterman" userId="c73caccc-6eda-4d02-a9cb-9abb21027439" providerId="ADAL" clId="{63C9419B-B19B-42B9-9E1F-F356518E51F2}" dt="2024-09-19T09:09:19.469" v="95" actId="2711"/>
          <ac:spMkLst>
            <pc:docMk/>
            <pc:sldMk cId="0" sldId="264"/>
            <ac:spMk id="8" creationId="{00000000-0000-0000-0000-000000000000}"/>
          </ac:spMkLst>
        </pc:spChg>
        <pc:spChg chg="mod">
          <ac:chgData name="Sandra Zetterman" userId="c73caccc-6eda-4d02-a9cb-9abb21027439" providerId="ADAL" clId="{63C9419B-B19B-42B9-9E1F-F356518E51F2}" dt="2024-09-19T09:09:14.508" v="94" actId="2711"/>
          <ac:spMkLst>
            <pc:docMk/>
            <pc:sldMk cId="0" sldId="264"/>
            <ac:spMk id="9" creationId="{00000000-0000-0000-0000-000000000000}"/>
          </ac:spMkLst>
        </pc:spChg>
        <pc:spChg chg="mod">
          <ac:chgData name="Sandra Zetterman" userId="c73caccc-6eda-4d02-a9cb-9abb21027439" providerId="ADAL" clId="{63C9419B-B19B-42B9-9E1F-F356518E51F2}" dt="2024-09-19T09:09:24.907" v="96" actId="2711"/>
          <ac:spMkLst>
            <pc:docMk/>
            <pc:sldMk cId="0" sldId="264"/>
            <ac:spMk id="15" creationId="{00000000-0000-0000-0000-000000000000}"/>
          </ac:spMkLst>
        </pc:spChg>
        <pc:spChg chg="mod">
          <ac:chgData name="Sandra Zetterman" userId="c73caccc-6eda-4d02-a9cb-9abb21027439" providerId="ADAL" clId="{63C9419B-B19B-42B9-9E1F-F356518E51F2}" dt="2024-09-19T09:09:38.740" v="97" actId="1076"/>
          <ac:spMkLst>
            <pc:docMk/>
            <pc:sldMk cId="0" sldId="264"/>
            <ac:spMk id="16" creationId="{00000000-0000-0000-0000-000000000000}"/>
          </ac:spMkLst>
        </pc:spChg>
      </pc:sldChg>
      <pc:sldChg chg="modSp mod modNotesTx">
        <pc:chgData name="Sandra Zetterman" userId="c73caccc-6eda-4d02-a9cb-9abb21027439" providerId="ADAL" clId="{63C9419B-B19B-42B9-9E1F-F356518E51F2}" dt="2024-09-19T09:32:11.791" v="857" actId="20577"/>
        <pc:sldMkLst>
          <pc:docMk/>
          <pc:sldMk cId="0" sldId="265"/>
        </pc:sldMkLst>
        <pc:spChg chg="mod">
          <ac:chgData name="Sandra Zetterman" userId="c73caccc-6eda-4d02-a9cb-9abb21027439" providerId="ADAL" clId="{63C9419B-B19B-42B9-9E1F-F356518E51F2}" dt="2024-09-19T09:31:35.080" v="844" actId="207"/>
          <ac:spMkLst>
            <pc:docMk/>
            <pc:sldMk cId="0" sldId="265"/>
            <ac:spMk id="4" creationId="{00000000-0000-0000-0000-000000000000}"/>
          </ac:spMkLst>
        </pc:spChg>
      </pc:sldChg>
      <pc:sldChg chg="modNotesTx">
        <pc:chgData name="Sandra Zetterman" userId="c73caccc-6eda-4d02-a9cb-9abb21027439" providerId="ADAL" clId="{63C9419B-B19B-42B9-9E1F-F356518E51F2}" dt="2024-09-19T09:28:22.403" v="831" actId="20577"/>
        <pc:sldMkLst>
          <pc:docMk/>
          <pc:sldMk cId="0" sldId="2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Föreningen Norden </a:t>
            </a:r>
            <a:r>
              <a:rPr lang="en-US" dirty="0" err="1"/>
              <a:t>är</a:t>
            </a:r>
            <a:r>
              <a:rPr lang="en-US" dirty="0"/>
              <a:t> </a:t>
            </a:r>
            <a:r>
              <a:rPr lang="en-US" dirty="0" err="1"/>
              <a:t>en</a:t>
            </a:r>
            <a:r>
              <a:rPr lang="en-US" dirty="0"/>
              <a:t> </a:t>
            </a:r>
            <a:r>
              <a:rPr lang="en-US" dirty="0" err="1"/>
              <a:t>medlemsorganisation</a:t>
            </a:r>
            <a:r>
              <a:rPr lang="en-US" dirty="0"/>
              <a:t> med 81 </a:t>
            </a:r>
            <a:r>
              <a:rPr lang="en-US" dirty="0" err="1"/>
              <a:t>lokalavdelningar</a:t>
            </a:r>
            <a:r>
              <a:rPr lang="en-US" dirty="0"/>
              <a:t> </a:t>
            </a:r>
            <a:r>
              <a:rPr lang="en-US" dirty="0" err="1"/>
              <a:t>och</a:t>
            </a:r>
            <a:r>
              <a:rPr lang="en-US" dirty="0"/>
              <a:t> </a:t>
            </a:r>
            <a:r>
              <a:rPr lang="en-US" dirty="0" err="1"/>
              <a:t>över</a:t>
            </a:r>
            <a:r>
              <a:rPr lang="en-US" dirty="0"/>
              <a:t> 6 600 </a:t>
            </a:r>
            <a:r>
              <a:rPr lang="en-US" dirty="0" err="1"/>
              <a:t>medlemmar</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Föreningen Norden </a:t>
            </a:r>
            <a:r>
              <a:rPr lang="en-US" dirty="0" err="1"/>
              <a:t>är</a:t>
            </a:r>
            <a:r>
              <a:rPr lang="en-US" dirty="0"/>
              <a:t> </a:t>
            </a:r>
            <a:r>
              <a:rPr lang="en-US" dirty="0" err="1"/>
              <a:t>en</a:t>
            </a:r>
            <a:r>
              <a:rPr lang="en-US" dirty="0"/>
              <a:t> </a:t>
            </a:r>
            <a:r>
              <a:rPr lang="en-US" dirty="0" err="1"/>
              <a:t>partipolitiskt</a:t>
            </a:r>
            <a:r>
              <a:rPr lang="en-US" dirty="0"/>
              <a:t> </a:t>
            </a:r>
            <a:r>
              <a:rPr lang="en-US" dirty="0" err="1"/>
              <a:t>och</a:t>
            </a:r>
            <a:r>
              <a:rPr lang="en-US" dirty="0"/>
              <a:t> </a:t>
            </a:r>
            <a:r>
              <a:rPr lang="en-US" dirty="0" err="1"/>
              <a:t>religiöst</a:t>
            </a:r>
            <a:r>
              <a:rPr lang="en-US" dirty="0"/>
              <a:t> </a:t>
            </a:r>
            <a:r>
              <a:rPr lang="en-US" dirty="0" err="1"/>
              <a:t>obunden</a:t>
            </a:r>
            <a:r>
              <a:rPr lang="en-US" dirty="0"/>
              <a:t> </a:t>
            </a:r>
            <a:r>
              <a:rPr lang="en-US" dirty="0" err="1"/>
              <a:t>medlemsorganisation</a:t>
            </a:r>
            <a:r>
              <a:rPr lang="en-US" dirty="0"/>
              <a:t> med </a:t>
            </a:r>
            <a:r>
              <a:rPr lang="en-US" dirty="0" err="1"/>
              <a:t>lokal</a:t>
            </a:r>
            <a:r>
              <a:rPr lang="en-US" dirty="0"/>
              <a:t> </a:t>
            </a:r>
            <a:r>
              <a:rPr lang="en-US" dirty="0" err="1"/>
              <a:t>förankring</a:t>
            </a:r>
            <a:r>
              <a:rPr lang="en-US" dirty="0"/>
              <a:t> </a:t>
            </a:r>
            <a:r>
              <a:rPr lang="en-US" dirty="0" err="1"/>
              <a:t>i</a:t>
            </a:r>
            <a:r>
              <a:rPr lang="en-US" dirty="0"/>
              <a:t> Sverige </a:t>
            </a:r>
            <a:r>
              <a:rPr lang="en-US" dirty="0" err="1"/>
              <a:t>och</a:t>
            </a:r>
            <a:r>
              <a:rPr lang="en-US" dirty="0"/>
              <a:t> med </a:t>
            </a:r>
            <a:r>
              <a:rPr lang="en-US" dirty="0" err="1"/>
              <a:t>nordiska</a:t>
            </a:r>
            <a:r>
              <a:rPr lang="en-US" dirty="0"/>
              <a:t> </a:t>
            </a:r>
            <a:r>
              <a:rPr lang="en-US" dirty="0" err="1"/>
              <a:t>systerorganisationer</a:t>
            </a:r>
            <a:r>
              <a:rPr lang="en-US" dirty="0"/>
              <a:t>. </a:t>
            </a:r>
            <a:br>
              <a:rPr lang="en-US" dirty="0"/>
            </a:br>
            <a:br>
              <a:rPr lang="en-US" dirty="0"/>
            </a:br>
            <a:r>
              <a:rPr lang="en-US" dirty="0"/>
              <a:t>Vi </a:t>
            </a:r>
            <a:r>
              <a:rPr lang="en-US" dirty="0" err="1"/>
              <a:t>är</a:t>
            </a:r>
            <a:r>
              <a:rPr lang="en-US" dirty="0"/>
              <a:t> </a:t>
            </a:r>
            <a:r>
              <a:rPr lang="en-US" dirty="0" err="1"/>
              <a:t>en</a:t>
            </a:r>
            <a:r>
              <a:rPr lang="en-US" dirty="0"/>
              <a:t> arena för </a:t>
            </a:r>
            <a:r>
              <a:rPr lang="en-US" dirty="0" err="1"/>
              <a:t>alla</a:t>
            </a:r>
            <a:r>
              <a:rPr lang="en-US" dirty="0"/>
              <a:t> </a:t>
            </a:r>
            <a:r>
              <a:rPr lang="en-US" dirty="0" err="1"/>
              <a:t>som</a:t>
            </a:r>
            <a:r>
              <a:rPr lang="en-US" dirty="0"/>
              <a:t> </a:t>
            </a:r>
            <a:r>
              <a:rPr lang="en-US" dirty="0" err="1"/>
              <a:t>vill</a:t>
            </a:r>
            <a:r>
              <a:rPr lang="en-US" dirty="0"/>
              <a:t> </a:t>
            </a:r>
            <a:r>
              <a:rPr lang="en-US" dirty="0" err="1"/>
              <a:t>engagera</a:t>
            </a:r>
            <a:r>
              <a:rPr lang="en-US" dirty="0"/>
              <a:t> sig för </a:t>
            </a:r>
            <a:r>
              <a:rPr lang="en-US" dirty="0" err="1"/>
              <a:t>ett</a:t>
            </a:r>
            <a:r>
              <a:rPr lang="en-US" dirty="0"/>
              <a:t> </a:t>
            </a:r>
            <a:r>
              <a:rPr lang="en-US" dirty="0" err="1"/>
              <a:t>öppet</a:t>
            </a:r>
            <a:r>
              <a:rPr lang="en-US" dirty="0"/>
              <a:t>, </a:t>
            </a:r>
            <a:r>
              <a:rPr lang="en-US" dirty="0" err="1"/>
              <a:t>demokratiskt</a:t>
            </a:r>
            <a:r>
              <a:rPr lang="en-US" dirty="0"/>
              <a:t>, </a:t>
            </a:r>
            <a:r>
              <a:rPr lang="en-US" dirty="0" err="1"/>
              <a:t>samverkande</a:t>
            </a:r>
            <a:r>
              <a:rPr lang="en-US" dirty="0"/>
              <a:t> </a:t>
            </a:r>
            <a:r>
              <a:rPr lang="en-US" dirty="0" err="1"/>
              <a:t>och</a:t>
            </a:r>
            <a:r>
              <a:rPr lang="en-US" dirty="0"/>
              <a:t> </a:t>
            </a:r>
            <a:r>
              <a:rPr lang="en-US" dirty="0" err="1"/>
              <a:t>hållbart</a:t>
            </a:r>
            <a:r>
              <a:rPr lang="en-US" dirty="0"/>
              <a:t> Norden.</a:t>
            </a:r>
          </a:p>
          <a:p>
            <a:endParaRPr lang="en-US" dirty="0"/>
          </a:p>
          <a:p>
            <a:r>
              <a:rPr lang="en-US" dirty="0"/>
              <a:t>Föreningen </a:t>
            </a:r>
            <a:r>
              <a:rPr lang="en-US" dirty="0" err="1"/>
              <a:t>har</a:t>
            </a:r>
            <a:r>
              <a:rPr lang="en-US" dirty="0"/>
              <a:t> </a:t>
            </a:r>
            <a:r>
              <a:rPr lang="en-US" dirty="0" err="1"/>
              <a:t>ett</a:t>
            </a:r>
            <a:r>
              <a:rPr lang="en-US" dirty="0"/>
              <a:t> </a:t>
            </a:r>
            <a:r>
              <a:rPr lang="en-US" dirty="0" err="1"/>
              <a:t>brett</a:t>
            </a:r>
            <a:r>
              <a:rPr lang="en-US" dirty="0"/>
              <a:t> </a:t>
            </a:r>
            <a:r>
              <a:rPr lang="en-US" dirty="0" err="1"/>
              <a:t>kontaktnät</a:t>
            </a:r>
            <a:r>
              <a:rPr lang="en-US" dirty="0"/>
              <a:t> </a:t>
            </a:r>
            <a:r>
              <a:rPr lang="en-US" dirty="0" err="1"/>
              <a:t>och</a:t>
            </a:r>
            <a:r>
              <a:rPr lang="en-US" dirty="0"/>
              <a:t> </a:t>
            </a:r>
            <a:r>
              <a:rPr lang="en-US" dirty="0" err="1"/>
              <a:t>många</a:t>
            </a:r>
            <a:r>
              <a:rPr lang="en-US" dirty="0"/>
              <a:t> </a:t>
            </a:r>
            <a:r>
              <a:rPr lang="en-US" dirty="0" err="1"/>
              <a:t>samarbetspartners</a:t>
            </a:r>
            <a:r>
              <a:rPr lang="en-US" dirty="0"/>
              <a:t> runt om </a:t>
            </a:r>
            <a:r>
              <a:rPr lang="en-US" dirty="0" err="1"/>
              <a:t>i</a:t>
            </a:r>
            <a:r>
              <a:rPr lang="en-US" dirty="0"/>
              <a:t> Norden. Vi för </a:t>
            </a:r>
            <a:r>
              <a:rPr lang="en-US" dirty="0" err="1"/>
              <a:t>kontinuerlig</a:t>
            </a:r>
            <a:r>
              <a:rPr lang="en-US" dirty="0"/>
              <a:t> dialog med </a:t>
            </a:r>
            <a:r>
              <a:rPr lang="en-US" dirty="0" err="1"/>
              <a:t>Nordiska</a:t>
            </a:r>
            <a:r>
              <a:rPr lang="en-US" dirty="0"/>
              <a:t> </a:t>
            </a:r>
            <a:r>
              <a:rPr lang="en-US" dirty="0" err="1"/>
              <a:t>rådets</a:t>
            </a:r>
            <a:r>
              <a:rPr lang="en-US" dirty="0"/>
              <a:t> </a:t>
            </a:r>
            <a:r>
              <a:rPr lang="en-US" dirty="0" err="1"/>
              <a:t>svenska</a:t>
            </a:r>
            <a:r>
              <a:rPr lang="en-US" dirty="0"/>
              <a:t> delegation för </a:t>
            </a:r>
            <a:r>
              <a:rPr lang="en-US" dirty="0" err="1"/>
              <a:t>att</a:t>
            </a:r>
            <a:r>
              <a:rPr lang="en-US" dirty="0"/>
              <a:t> </a:t>
            </a:r>
            <a:r>
              <a:rPr lang="en-US" dirty="0" err="1"/>
              <a:t>lyfta</a:t>
            </a:r>
            <a:r>
              <a:rPr lang="en-US" dirty="0"/>
              <a:t> </a:t>
            </a:r>
            <a:r>
              <a:rPr lang="en-US" dirty="0" err="1"/>
              <a:t>invånarnas</a:t>
            </a:r>
            <a:r>
              <a:rPr lang="en-US" dirty="0"/>
              <a:t> </a:t>
            </a:r>
            <a:r>
              <a:rPr lang="en-US" dirty="0" err="1"/>
              <a:t>röster</a:t>
            </a:r>
            <a:endParaRPr lang="en-US" dirty="0"/>
          </a:p>
          <a:p>
            <a:r>
              <a:rPr lang="en-US" dirty="0" err="1"/>
              <a:t>och</a:t>
            </a:r>
            <a:r>
              <a:rPr lang="en-US" dirty="0"/>
              <a:t> </a:t>
            </a:r>
            <a:r>
              <a:rPr lang="en-US" dirty="0" err="1"/>
              <a:t>medverkar</a:t>
            </a:r>
            <a:r>
              <a:rPr lang="en-US" dirty="0"/>
              <a:t> vid </a:t>
            </a:r>
            <a:r>
              <a:rPr lang="en-US" dirty="0" err="1"/>
              <a:t>Nordiska</a:t>
            </a:r>
            <a:r>
              <a:rPr lang="en-US" dirty="0"/>
              <a:t> </a:t>
            </a:r>
            <a:r>
              <a:rPr lang="en-US" dirty="0" err="1"/>
              <a:t>rådets</a:t>
            </a:r>
            <a:r>
              <a:rPr lang="en-US" dirty="0"/>
              <a:t> </a:t>
            </a:r>
            <a:r>
              <a:rPr lang="en-US" dirty="0" err="1"/>
              <a:t>årliga</a:t>
            </a:r>
            <a:r>
              <a:rPr lang="en-US" dirty="0"/>
              <a:t> </a:t>
            </a:r>
            <a:r>
              <a:rPr lang="en-US" dirty="0" err="1"/>
              <a:t>sessioner</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a:lnSpc>
                <a:spcPts val="6999"/>
              </a:lnSpc>
            </a:pPr>
            <a:r>
              <a:rPr lang="en-US" dirty="0"/>
              <a:t>Föreningen Nordens vision </a:t>
            </a:r>
            <a:r>
              <a:rPr lang="en-US" dirty="0" err="1"/>
              <a:t>är</a:t>
            </a:r>
            <a:r>
              <a:rPr lang="en-US" dirty="0"/>
              <a:t> </a:t>
            </a:r>
            <a:r>
              <a:rPr lang="en-US" sz="1200" dirty="0" err="1">
                <a:solidFill>
                  <a:srgbClr val="000000"/>
                </a:solidFill>
                <a:latin typeface="Roboto"/>
                <a:ea typeface="Roboto"/>
                <a:cs typeface="Roboto"/>
                <a:sym typeface="Roboto"/>
              </a:rPr>
              <a:t>ett</a:t>
            </a:r>
            <a:r>
              <a:rPr lang="en-US" sz="1200" dirty="0">
                <a:solidFill>
                  <a:srgbClr val="000000"/>
                </a:solidFill>
                <a:latin typeface="Roboto"/>
                <a:ea typeface="Roboto"/>
                <a:cs typeface="Roboto"/>
                <a:sym typeface="Roboto"/>
              </a:rPr>
              <a:t> </a:t>
            </a:r>
            <a:r>
              <a:rPr lang="en-US" sz="1200" dirty="0" err="1">
                <a:solidFill>
                  <a:srgbClr val="000000"/>
                </a:solidFill>
                <a:latin typeface="Roboto"/>
                <a:ea typeface="Roboto"/>
                <a:cs typeface="Roboto"/>
                <a:sym typeface="Roboto"/>
              </a:rPr>
              <a:t>öppet</a:t>
            </a:r>
            <a:r>
              <a:rPr lang="en-US" sz="1200" dirty="0">
                <a:solidFill>
                  <a:srgbClr val="000000"/>
                </a:solidFill>
                <a:latin typeface="Roboto"/>
                <a:ea typeface="Roboto"/>
                <a:cs typeface="Roboto"/>
                <a:sym typeface="Roboto"/>
              </a:rPr>
              <a:t>, </a:t>
            </a:r>
            <a:r>
              <a:rPr lang="en-US" sz="1200" dirty="0" err="1">
                <a:solidFill>
                  <a:srgbClr val="000000"/>
                </a:solidFill>
                <a:latin typeface="Roboto"/>
                <a:ea typeface="Roboto"/>
                <a:cs typeface="Roboto"/>
                <a:sym typeface="Roboto"/>
              </a:rPr>
              <a:t>demokratiskt</a:t>
            </a:r>
            <a:r>
              <a:rPr lang="en-US" sz="1200" dirty="0">
                <a:solidFill>
                  <a:srgbClr val="000000"/>
                </a:solidFill>
                <a:latin typeface="Roboto"/>
                <a:ea typeface="Roboto"/>
                <a:cs typeface="Roboto"/>
                <a:sym typeface="Roboto"/>
              </a:rPr>
              <a:t>, </a:t>
            </a:r>
            <a:r>
              <a:rPr lang="en-US" sz="1200" dirty="0" err="1">
                <a:solidFill>
                  <a:srgbClr val="000000"/>
                </a:solidFill>
                <a:latin typeface="Roboto"/>
                <a:ea typeface="Roboto"/>
                <a:cs typeface="Roboto"/>
                <a:sym typeface="Roboto"/>
              </a:rPr>
              <a:t>samverkande</a:t>
            </a:r>
            <a:r>
              <a:rPr lang="en-US" sz="1200" dirty="0">
                <a:solidFill>
                  <a:srgbClr val="000000"/>
                </a:solidFill>
                <a:latin typeface="Roboto"/>
                <a:ea typeface="Roboto"/>
                <a:cs typeface="Roboto"/>
                <a:sym typeface="Roboto"/>
              </a:rPr>
              <a:t> </a:t>
            </a:r>
            <a:r>
              <a:rPr lang="en-US" sz="1200" dirty="0" err="1">
                <a:solidFill>
                  <a:srgbClr val="000000"/>
                </a:solidFill>
                <a:latin typeface="Roboto"/>
                <a:ea typeface="Roboto"/>
                <a:cs typeface="Roboto"/>
                <a:sym typeface="Roboto"/>
              </a:rPr>
              <a:t>och</a:t>
            </a:r>
            <a:r>
              <a:rPr lang="en-US" sz="1200" dirty="0">
                <a:solidFill>
                  <a:srgbClr val="000000"/>
                </a:solidFill>
                <a:latin typeface="Roboto"/>
                <a:ea typeface="Roboto"/>
                <a:cs typeface="Roboto"/>
                <a:sym typeface="Roboto"/>
              </a:rPr>
              <a:t> </a:t>
            </a:r>
            <a:r>
              <a:rPr lang="en-US" sz="1200" dirty="0" err="1">
                <a:solidFill>
                  <a:srgbClr val="000000"/>
                </a:solidFill>
                <a:latin typeface="Roboto"/>
                <a:ea typeface="Roboto"/>
                <a:cs typeface="Roboto"/>
                <a:sym typeface="Roboto"/>
              </a:rPr>
              <a:t>hållbart</a:t>
            </a:r>
            <a:r>
              <a:rPr lang="en-US" sz="1200" dirty="0">
                <a:solidFill>
                  <a:srgbClr val="000000"/>
                </a:solidFill>
                <a:latin typeface="Roboto"/>
                <a:ea typeface="Roboto"/>
                <a:cs typeface="Roboto"/>
                <a:sym typeface="Roboto"/>
              </a:rPr>
              <a:t> Norden </a:t>
            </a:r>
            <a:r>
              <a:rPr lang="en-US" sz="1200" dirty="0" err="1">
                <a:solidFill>
                  <a:srgbClr val="000000"/>
                </a:solidFill>
                <a:latin typeface="Roboto"/>
                <a:ea typeface="Roboto"/>
                <a:cs typeface="Roboto"/>
                <a:sym typeface="Roboto"/>
              </a:rPr>
              <a:t>som</a:t>
            </a:r>
            <a:r>
              <a:rPr lang="en-US" sz="1200" dirty="0">
                <a:solidFill>
                  <a:srgbClr val="000000"/>
                </a:solidFill>
                <a:latin typeface="Roboto"/>
                <a:ea typeface="Roboto"/>
                <a:cs typeface="Roboto"/>
                <a:sym typeface="Roboto"/>
              </a:rPr>
              <a:t> </a:t>
            </a:r>
            <a:r>
              <a:rPr lang="en-US" sz="1200" dirty="0" err="1">
                <a:solidFill>
                  <a:srgbClr val="000000"/>
                </a:solidFill>
                <a:latin typeface="Roboto"/>
                <a:ea typeface="Roboto"/>
                <a:cs typeface="Roboto"/>
                <a:sym typeface="Roboto"/>
              </a:rPr>
              <a:t>utvecklas</a:t>
            </a:r>
            <a:r>
              <a:rPr lang="en-US" sz="1200" dirty="0">
                <a:solidFill>
                  <a:srgbClr val="000000"/>
                </a:solidFill>
                <a:latin typeface="Roboto"/>
                <a:ea typeface="Roboto"/>
                <a:cs typeface="Roboto"/>
                <a:sym typeface="Roboto"/>
              </a:rPr>
              <a:t> för </a:t>
            </a:r>
            <a:r>
              <a:rPr lang="en-US" sz="1200" dirty="0" err="1">
                <a:solidFill>
                  <a:srgbClr val="000000"/>
                </a:solidFill>
                <a:latin typeface="Roboto"/>
                <a:ea typeface="Roboto"/>
                <a:cs typeface="Roboto"/>
                <a:sym typeface="Roboto"/>
              </a:rPr>
              <a:t>framtiden</a:t>
            </a:r>
            <a:r>
              <a:rPr lang="en-US" sz="1200" dirty="0">
                <a:solidFill>
                  <a:srgbClr val="000000"/>
                </a:solidFill>
                <a:latin typeface="Roboto"/>
                <a:ea typeface="Roboto"/>
                <a:cs typeface="Roboto"/>
                <a:sym typeface="Roboto"/>
              </a:rPr>
              <a:t> – av </a:t>
            </a:r>
            <a:r>
              <a:rPr lang="en-US" sz="1200" dirty="0" err="1">
                <a:solidFill>
                  <a:srgbClr val="000000"/>
                </a:solidFill>
                <a:latin typeface="Roboto"/>
                <a:ea typeface="Roboto"/>
                <a:cs typeface="Roboto"/>
                <a:sym typeface="Roboto"/>
              </a:rPr>
              <a:t>oss</a:t>
            </a:r>
            <a:r>
              <a:rPr lang="en-US" sz="1200" dirty="0">
                <a:solidFill>
                  <a:srgbClr val="000000"/>
                </a:solidFill>
                <a:latin typeface="Roboto"/>
                <a:ea typeface="Roboto"/>
                <a:cs typeface="Roboto"/>
                <a:sym typeface="Roboto"/>
              </a:rPr>
              <a:t> </a:t>
            </a:r>
            <a:r>
              <a:rPr lang="en-US" sz="1200" dirty="0" err="1">
                <a:solidFill>
                  <a:srgbClr val="000000"/>
                </a:solidFill>
                <a:latin typeface="Roboto"/>
                <a:ea typeface="Roboto"/>
                <a:cs typeface="Roboto"/>
                <a:sym typeface="Roboto"/>
              </a:rPr>
              <a:t>tillsammans</a:t>
            </a:r>
            <a:r>
              <a:rPr lang="en-US" sz="1200" dirty="0">
                <a:solidFill>
                  <a:srgbClr val="000000"/>
                </a:solidFill>
                <a:latin typeface="Roboto"/>
                <a:ea typeface="Roboto"/>
                <a:cs typeface="Roboto"/>
                <a:sym typeface="Roboto"/>
              </a:rPr>
              <a:t>.</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Föreningen driver </a:t>
            </a:r>
            <a:r>
              <a:rPr lang="en-US" dirty="0" err="1"/>
              <a:t>och</a:t>
            </a:r>
            <a:r>
              <a:rPr lang="en-US" dirty="0"/>
              <a:t> </a:t>
            </a:r>
            <a:r>
              <a:rPr lang="en-US" dirty="0" err="1"/>
              <a:t>utvecklar</a:t>
            </a:r>
            <a:r>
              <a:rPr lang="en-US" dirty="0"/>
              <a:t> </a:t>
            </a:r>
            <a:r>
              <a:rPr lang="en-US" dirty="0" err="1"/>
              <a:t>verksamhet</a:t>
            </a:r>
            <a:r>
              <a:rPr lang="en-US" dirty="0"/>
              <a:t> </a:t>
            </a:r>
            <a:r>
              <a:rPr lang="en-US" dirty="0" err="1"/>
              <a:t>som</a:t>
            </a:r>
            <a:r>
              <a:rPr lang="en-US" dirty="0"/>
              <a:t> </a:t>
            </a:r>
            <a:r>
              <a:rPr lang="en-US" dirty="0" err="1"/>
              <a:t>främjar</a:t>
            </a:r>
            <a:r>
              <a:rPr lang="en-US" dirty="0"/>
              <a:t> </a:t>
            </a:r>
            <a:r>
              <a:rPr lang="en-US" dirty="0" err="1"/>
              <a:t>och</a:t>
            </a:r>
            <a:r>
              <a:rPr lang="en-US" dirty="0"/>
              <a:t> </a:t>
            </a:r>
            <a:r>
              <a:rPr lang="en-US" dirty="0" err="1"/>
              <a:t>stärker</a:t>
            </a:r>
            <a:r>
              <a:rPr lang="en-US" dirty="0"/>
              <a:t> </a:t>
            </a:r>
            <a:r>
              <a:rPr lang="en-US" dirty="0" err="1"/>
              <a:t>samhörighet</a:t>
            </a:r>
            <a:r>
              <a:rPr lang="en-US" dirty="0"/>
              <a:t> </a:t>
            </a:r>
            <a:r>
              <a:rPr lang="en-US" dirty="0" err="1"/>
              <a:t>och</a:t>
            </a:r>
            <a:r>
              <a:rPr lang="en-US" dirty="0"/>
              <a:t> </a:t>
            </a:r>
            <a:r>
              <a:rPr lang="en-US" dirty="0" err="1"/>
              <a:t>samarbete</a:t>
            </a:r>
            <a:r>
              <a:rPr lang="en-US" dirty="0"/>
              <a:t> </a:t>
            </a:r>
            <a:r>
              <a:rPr lang="en-US" dirty="0" err="1"/>
              <a:t>i</a:t>
            </a:r>
            <a:r>
              <a:rPr lang="en-US" dirty="0"/>
              <a:t> Norden </a:t>
            </a:r>
            <a:r>
              <a:rPr lang="en-US" dirty="0" err="1"/>
              <a:t>och</a:t>
            </a:r>
            <a:r>
              <a:rPr lang="en-US" dirty="0"/>
              <a:t> med </a:t>
            </a:r>
            <a:r>
              <a:rPr lang="en-US" dirty="0" err="1"/>
              <a:t>vår</a:t>
            </a:r>
            <a:r>
              <a:rPr lang="en-US" dirty="0"/>
              <a:t> </a:t>
            </a:r>
            <a:r>
              <a:rPr lang="en-US" dirty="0" err="1"/>
              <a:t>omvärld</a:t>
            </a:r>
            <a:r>
              <a:rPr lang="en-US" dirty="0"/>
              <a:t>. </a:t>
            </a:r>
          </a:p>
          <a:p>
            <a:endParaRPr lang="en-US" dirty="0"/>
          </a:p>
          <a:p>
            <a:r>
              <a:rPr lang="en-US" dirty="0"/>
              <a:t>Vi </a:t>
            </a:r>
            <a:r>
              <a:rPr lang="en-US" dirty="0" err="1"/>
              <a:t>förvaltar</a:t>
            </a:r>
            <a:r>
              <a:rPr lang="en-US" dirty="0"/>
              <a:t> </a:t>
            </a:r>
            <a:r>
              <a:rPr lang="en-US" dirty="0" err="1"/>
              <a:t>och</a:t>
            </a:r>
            <a:r>
              <a:rPr lang="en-US" dirty="0"/>
              <a:t> </a:t>
            </a:r>
            <a:r>
              <a:rPr lang="en-US" dirty="0" err="1"/>
              <a:t>utvecklar</a:t>
            </a:r>
            <a:r>
              <a:rPr lang="en-US" dirty="0"/>
              <a:t> </a:t>
            </a:r>
            <a:r>
              <a:rPr lang="en-US" dirty="0" err="1"/>
              <a:t>samhällsuppdrag</a:t>
            </a:r>
            <a:r>
              <a:rPr lang="en-US" dirty="0"/>
              <a:t> </a:t>
            </a:r>
            <a:r>
              <a:rPr lang="en-US" dirty="0" err="1"/>
              <a:t>från</a:t>
            </a:r>
            <a:r>
              <a:rPr lang="en-US" dirty="0"/>
              <a:t> </a:t>
            </a:r>
            <a:r>
              <a:rPr lang="en-US" dirty="0" err="1"/>
              <a:t>Sveriges</a:t>
            </a:r>
            <a:r>
              <a:rPr lang="en-US" dirty="0"/>
              <a:t> </a:t>
            </a:r>
            <a:r>
              <a:rPr lang="en-US" dirty="0" err="1"/>
              <a:t>regering</a:t>
            </a:r>
            <a:r>
              <a:rPr lang="en-US" dirty="0"/>
              <a:t>, </a:t>
            </a:r>
            <a:r>
              <a:rPr lang="en-US" dirty="0" err="1"/>
              <a:t>Nordiska</a:t>
            </a:r>
            <a:r>
              <a:rPr lang="en-US" dirty="0"/>
              <a:t> </a:t>
            </a:r>
            <a:r>
              <a:rPr lang="en-US" dirty="0" err="1"/>
              <a:t>ministerrådet</a:t>
            </a:r>
            <a:r>
              <a:rPr lang="en-US" dirty="0"/>
              <a:t> </a:t>
            </a:r>
            <a:r>
              <a:rPr lang="en-US" dirty="0" err="1"/>
              <a:t>och</a:t>
            </a:r>
            <a:r>
              <a:rPr lang="en-US" dirty="0"/>
              <a:t> EU-</a:t>
            </a:r>
            <a:r>
              <a:rPr lang="en-US" dirty="0" err="1"/>
              <a:t>kommissionen</a:t>
            </a:r>
            <a:r>
              <a:rPr lang="en-US" dirty="0"/>
              <a:t>.</a:t>
            </a:r>
          </a:p>
          <a:p>
            <a:endParaRPr lang="en-US" dirty="0"/>
          </a:p>
          <a:p>
            <a:r>
              <a:rPr lang="en-US" dirty="0"/>
              <a:t>Vi </a:t>
            </a:r>
            <a:r>
              <a:rPr lang="en-US" dirty="0" err="1"/>
              <a:t>har</a:t>
            </a:r>
            <a:r>
              <a:rPr lang="en-US" dirty="0"/>
              <a:t> </a:t>
            </a:r>
            <a:r>
              <a:rPr lang="en-US" dirty="0" err="1"/>
              <a:t>lokal</a:t>
            </a:r>
            <a:r>
              <a:rPr lang="en-US" dirty="0"/>
              <a:t> </a:t>
            </a:r>
            <a:r>
              <a:rPr lang="en-US" dirty="0" err="1"/>
              <a:t>verksamhet</a:t>
            </a:r>
            <a:r>
              <a:rPr lang="en-US" dirty="0"/>
              <a:t> </a:t>
            </a:r>
            <a:r>
              <a:rPr lang="en-US" dirty="0" err="1"/>
              <a:t>i</a:t>
            </a:r>
            <a:r>
              <a:rPr lang="en-US" dirty="0"/>
              <a:t> </a:t>
            </a:r>
            <a:r>
              <a:rPr lang="en-US" dirty="0" err="1"/>
              <a:t>hela</a:t>
            </a:r>
            <a:r>
              <a:rPr lang="en-US" dirty="0"/>
              <a:t> </a:t>
            </a:r>
            <a:r>
              <a:rPr lang="en-US" dirty="0" err="1"/>
              <a:t>landet</a:t>
            </a:r>
            <a:r>
              <a:rPr lang="en-US" dirty="0"/>
              <a:t> </a:t>
            </a:r>
            <a:r>
              <a:rPr lang="en-US" dirty="0" err="1"/>
              <a:t>där</a:t>
            </a:r>
            <a:r>
              <a:rPr lang="en-US" dirty="0"/>
              <a:t> </a:t>
            </a:r>
            <a:r>
              <a:rPr lang="en-US" dirty="0" err="1"/>
              <a:t>medlemmar</a:t>
            </a:r>
            <a:r>
              <a:rPr lang="en-US" dirty="0"/>
              <a:t> </a:t>
            </a:r>
            <a:r>
              <a:rPr lang="en-US" dirty="0" err="1"/>
              <a:t>och</a:t>
            </a:r>
            <a:r>
              <a:rPr lang="en-US" dirty="0"/>
              <a:t> </a:t>
            </a:r>
            <a:r>
              <a:rPr lang="en-US" dirty="0" err="1"/>
              <a:t>förtroendevalda</a:t>
            </a:r>
            <a:r>
              <a:rPr lang="en-US" dirty="0"/>
              <a:t> </a:t>
            </a:r>
            <a:r>
              <a:rPr lang="en-US" dirty="0" err="1"/>
              <a:t>anordnar</a:t>
            </a:r>
            <a:r>
              <a:rPr lang="en-US" dirty="0"/>
              <a:t> </a:t>
            </a:r>
            <a:r>
              <a:rPr lang="en-US" dirty="0" err="1"/>
              <a:t>aktiviteter</a:t>
            </a:r>
            <a:r>
              <a:rPr lang="en-US" dirty="0"/>
              <a:t> med </a:t>
            </a:r>
            <a:r>
              <a:rPr lang="en-US" dirty="0" err="1"/>
              <a:t>fokus</a:t>
            </a:r>
            <a:r>
              <a:rPr lang="en-US" dirty="0"/>
              <a:t> </a:t>
            </a:r>
            <a:r>
              <a:rPr lang="en-US" dirty="0" err="1"/>
              <a:t>på</a:t>
            </a:r>
            <a:r>
              <a:rPr lang="en-US" dirty="0"/>
              <a:t> </a:t>
            </a:r>
            <a:r>
              <a:rPr lang="en-US" dirty="0" err="1"/>
              <a:t>möten</a:t>
            </a:r>
            <a:r>
              <a:rPr lang="en-US" dirty="0"/>
              <a:t>, dialog </a:t>
            </a:r>
            <a:r>
              <a:rPr lang="en-US" dirty="0" err="1"/>
              <a:t>och</a:t>
            </a:r>
            <a:r>
              <a:rPr lang="en-US" dirty="0"/>
              <a:t> </a:t>
            </a:r>
            <a:r>
              <a:rPr lang="en-US" dirty="0" err="1"/>
              <a:t>samarbeten</a:t>
            </a:r>
            <a:r>
              <a:rPr lang="en-US" dirty="0"/>
              <a:t> </a:t>
            </a:r>
            <a:r>
              <a:rPr lang="en-US" dirty="0" err="1"/>
              <a:t>över</a:t>
            </a:r>
            <a:r>
              <a:rPr lang="en-US" dirty="0"/>
              <a:t> </a:t>
            </a:r>
            <a:r>
              <a:rPr lang="en-US" dirty="0" err="1"/>
              <a:t>gränser</a:t>
            </a:r>
            <a:r>
              <a:rPr lang="en-US" dirty="0"/>
              <a:t> </a:t>
            </a:r>
            <a:r>
              <a:rPr lang="en-US" dirty="0" err="1"/>
              <a:t>i</a:t>
            </a:r>
            <a:r>
              <a:rPr lang="en-US" dirty="0"/>
              <a:t> Norden.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Genom</a:t>
            </a:r>
            <a:r>
              <a:rPr lang="en-US" dirty="0"/>
              <a:t> </a:t>
            </a:r>
            <a:r>
              <a:rPr lang="en-US" dirty="0" err="1"/>
              <a:t>åren</a:t>
            </a:r>
            <a:r>
              <a:rPr lang="en-US" dirty="0"/>
              <a:t> </a:t>
            </a:r>
            <a:r>
              <a:rPr lang="en-US" dirty="0" err="1"/>
              <a:t>har</a:t>
            </a:r>
            <a:r>
              <a:rPr lang="en-US" dirty="0"/>
              <a:t> Föreningen Norden </a:t>
            </a:r>
            <a:r>
              <a:rPr lang="en-US" dirty="0" err="1"/>
              <a:t>påverkat</a:t>
            </a:r>
            <a:r>
              <a:rPr lang="en-US" dirty="0"/>
              <a:t> </a:t>
            </a:r>
            <a:r>
              <a:rPr lang="en-US" dirty="0" err="1"/>
              <a:t>samhällsutvecklingen</a:t>
            </a:r>
            <a:r>
              <a:rPr lang="en-US" dirty="0"/>
              <a:t> </a:t>
            </a:r>
            <a:r>
              <a:rPr lang="en-US" dirty="0" err="1"/>
              <a:t>och</a:t>
            </a:r>
            <a:r>
              <a:rPr lang="en-US" dirty="0"/>
              <a:t> </a:t>
            </a:r>
            <a:r>
              <a:rPr lang="en-US" dirty="0" err="1"/>
              <a:t>bidragit</a:t>
            </a:r>
            <a:r>
              <a:rPr lang="en-US" dirty="0"/>
              <a:t> till </a:t>
            </a:r>
            <a:r>
              <a:rPr lang="en-US" dirty="0" err="1"/>
              <a:t>att</a:t>
            </a:r>
            <a:r>
              <a:rPr lang="en-US" dirty="0"/>
              <a:t> </a:t>
            </a:r>
            <a:r>
              <a:rPr lang="en-US" dirty="0" err="1"/>
              <a:t>främja</a:t>
            </a:r>
            <a:r>
              <a:rPr lang="en-US" dirty="0"/>
              <a:t> </a:t>
            </a:r>
            <a:r>
              <a:rPr lang="en-US" dirty="0" err="1"/>
              <a:t>och</a:t>
            </a:r>
            <a:r>
              <a:rPr lang="en-US" dirty="0"/>
              <a:t> </a:t>
            </a:r>
            <a:r>
              <a:rPr lang="en-US" dirty="0" err="1"/>
              <a:t>stärka</a:t>
            </a:r>
            <a:r>
              <a:rPr lang="en-US" dirty="0"/>
              <a:t> </a:t>
            </a:r>
            <a:r>
              <a:rPr lang="en-US" dirty="0" err="1"/>
              <a:t>samhörighet</a:t>
            </a:r>
            <a:r>
              <a:rPr lang="en-US" dirty="0"/>
              <a:t> </a:t>
            </a:r>
            <a:r>
              <a:rPr lang="en-US" dirty="0" err="1"/>
              <a:t>och</a:t>
            </a:r>
            <a:r>
              <a:rPr lang="en-US" dirty="0"/>
              <a:t> </a:t>
            </a:r>
            <a:r>
              <a:rPr lang="en-US" dirty="0" err="1"/>
              <a:t>samarbete</a:t>
            </a:r>
            <a:r>
              <a:rPr lang="en-US" dirty="0"/>
              <a:t> </a:t>
            </a:r>
            <a:r>
              <a:rPr lang="en-US" dirty="0" err="1"/>
              <a:t>över</a:t>
            </a:r>
            <a:r>
              <a:rPr lang="en-US" dirty="0"/>
              <a:t> </a:t>
            </a:r>
            <a:r>
              <a:rPr lang="en-US" dirty="0" err="1"/>
              <a:t>gränserna</a:t>
            </a:r>
            <a:r>
              <a:rPr lang="en-US" dirty="0"/>
              <a:t> </a:t>
            </a:r>
            <a:r>
              <a:rPr lang="en-US" dirty="0" err="1"/>
              <a:t>i</a:t>
            </a:r>
            <a:r>
              <a:rPr lang="en-US" dirty="0"/>
              <a:t> Norden. </a:t>
            </a:r>
          </a:p>
          <a:p>
            <a:endParaRPr lang="en-US" dirty="0"/>
          </a:p>
          <a:p>
            <a:r>
              <a:rPr lang="en-US" dirty="0" err="1"/>
              <a:t>Här</a:t>
            </a:r>
            <a:r>
              <a:rPr lang="en-US" dirty="0"/>
              <a:t> </a:t>
            </a:r>
            <a:r>
              <a:rPr lang="en-US" dirty="0" err="1"/>
              <a:t>är</a:t>
            </a:r>
            <a:r>
              <a:rPr lang="en-US" dirty="0"/>
              <a:t> </a:t>
            </a:r>
            <a:r>
              <a:rPr lang="en-US" dirty="0" err="1"/>
              <a:t>några</a:t>
            </a:r>
            <a:r>
              <a:rPr lang="en-US" dirty="0"/>
              <a:t> </a:t>
            </a:r>
            <a:r>
              <a:rPr lang="en-US" dirty="0" err="1"/>
              <a:t>viktiga</a:t>
            </a:r>
            <a:r>
              <a:rPr lang="en-US" dirty="0"/>
              <a:t> </a:t>
            </a:r>
            <a:r>
              <a:rPr lang="en-US" dirty="0" err="1"/>
              <a:t>milstolpar</a:t>
            </a:r>
            <a:r>
              <a:rPr lang="en-US" dirty="0"/>
              <a:t> </a:t>
            </a:r>
            <a:r>
              <a:rPr lang="en-US" dirty="0" err="1"/>
              <a:t>som</a:t>
            </a:r>
            <a:r>
              <a:rPr lang="en-US" dirty="0"/>
              <a:t> </a:t>
            </a:r>
            <a:r>
              <a:rPr lang="en-US" dirty="0" err="1"/>
              <a:t>är</a:t>
            </a:r>
            <a:r>
              <a:rPr lang="en-US" dirty="0"/>
              <a:t> </a:t>
            </a:r>
            <a:r>
              <a:rPr lang="en-US" dirty="0" err="1"/>
              <a:t>ett</a:t>
            </a:r>
            <a:r>
              <a:rPr lang="en-US" dirty="0"/>
              <a:t> </a:t>
            </a:r>
            <a:r>
              <a:rPr lang="en-US" dirty="0" err="1"/>
              <a:t>resultat</a:t>
            </a:r>
            <a:r>
              <a:rPr lang="en-US" dirty="0"/>
              <a:t> av Föreningen Nordens </a:t>
            </a:r>
            <a:r>
              <a:rPr lang="en-US" dirty="0" err="1"/>
              <a:t>initiativ</a:t>
            </a:r>
            <a:r>
              <a:rPr lang="en-US" dirty="0"/>
              <a:t> </a:t>
            </a:r>
            <a:r>
              <a:rPr lang="en-US" dirty="0" err="1"/>
              <a:t>och</a:t>
            </a:r>
            <a:r>
              <a:rPr lang="en-US" dirty="0"/>
              <a:t> </a:t>
            </a:r>
            <a:r>
              <a:rPr lang="en-US" dirty="0" err="1"/>
              <a:t>påverkansarbete</a:t>
            </a:r>
            <a:r>
              <a:rPr lang="en-US" dirty="0"/>
              <a:t>.</a:t>
            </a:r>
          </a:p>
          <a:p>
            <a:endParaRPr lang="en-US" dirty="0"/>
          </a:p>
          <a:p>
            <a:r>
              <a:rPr lang="en-US" dirty="0" err="1"/>
              <a:t>Källa</a:t>
            </a:r>
            <a:r>
              <a:rPr lang="en-US" dirty="0"/>
              <a:t>: TAM-</a:t>
            </a:r>
            <a:r>
              <a:rPr lang="en-US" dirty="0" err="1"/>
              <a:t>arkiv</a:t>
            </a:r>
            <a:r>
              <a:rPr lang="en-US" dirty="0"/>
              <a:t> </a:t>
            </a:r>
            <a:r>
              <a:rPr lang="en-US" dirty="0" err="1"/>
              <a:t>och</a:t>
            </a:r>
            <a:r>
              <a:rPr lang="en-US" dirty="0"/>
              <a:t> Föreningen Norden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dirty="0"/>
              <a:t>1919:</a:t>
            </a:r>
            <a:r>
              <a:rPr lang="en-US" dirty="0"/>
              <a:t> I </a:t>
            </a:r>
            <a:r>
              <a:rPr lang="en-US" dirty="0" err="1"/>
              <a:t>kölvattnet</a:t>
            </a:r>
            <a:r>
              <a:rPr lang="en-US" dirty="0"/>
              <a:t> av </a:t>
            </a:r>
            <a:r>
              <a:rPr lang="en-US" dirty="0" err="1"/>
              <a:t>första</a:t>
            </a:r>
            <a:r>
              <a:rPr lang="en-US" dirty="0"/>
              <a:t> </a:t>
            </a:r>
            <a:r>
              <a:rPr lang="en-US" dirty="0" err="1"/>
              <a:t>världskriget</a:t>
            </a:r>
            <a:r>
              <a:rPr lang="en-US" dirty="0"/>
              <a:t>, </a:t>
            </a:r>
            <a:r>
              <a:rPr lang="en-US" dirty="0" err="1"/>
              <a:t>som</a:t>
            </a:r>
            <a:r>
              <a:rPr lang="en-US" dirty="0"/>
              <a:t> </a:t>
            </a:r>
            <a:r>
              <a:rPr lang="en-US" dirty="0" err="1"/>
              <a:t>resulterade</a:t>
            </a:r>
            <a:r>
              <a:rPr lang="en-US" dirty="0"/>
              <a:t> </a:t>
            </a:r>
            <a:r>
              <a:rPr lang="en-US" dirty="0" err="1"/>
              <a:t>i</a:t>
            </a:r>
            <a:r>
              <a:rPr lang="en-US" dirty="0"/>
              <a:t> </a:t>
            </a:r>
            <a:r>
              <a:rPr lang="en-US" dirty="0" err="1"/>
              <a:t>ökat</a:t>
            </a:r>
            <a:r>
              <a:rPr lang="en-US" dirty="0"/>
              <a:t> </a:t>
            </a:r>
            <a:r>
              <a:rPr lang="en-US" dirty="0" err="1"/>
              <a:t>nordiskt</a:t>
            </a:r>
            <a:r>
              <a:rPr lang="en-US" dirty="0"/>
              <a:t> </a:t>
            </a:r>
            <a:r>
              <a:rPr lang="en-US" dirty="0" err="1"/>
              <a:t>samarbete</a:t>
            </a:r>
            <a:r>
              <a:rPr lang="en-US" dirty="0"/>
              <a:t>, </a:t>
            </a:r>
            <a:r>
              <a:rPr lang="en-US" dirty="0" err="1"/>
              <a:t>grundades</a:t>
            </a:r>
            <a:r>
              <a:rPr lang="en-US" dirty="0"/>
              <a:t> Föreningen Norden </a:t>
            </a:r>
            <a:r>
              <a:rPr lang="en-US" dirty="0" err="1"/>
              <a:t>i</a:t>
            </a:r>
            <a:r>
              <a:rPr lang="en-US" dirty="0"/>
              <a:t> Sverige 1 mars 1919. </a:t>
            </a:r>
            <a:br>
              <a:rPr lang="en-US" dirty="0"/>
            </a:br>
            <a:r>
              <a:rPr lang="en-US" dirty="0" err="1"/>
              <a:t>Målet</a:t>
            </a:r>
            <a:r>
              <a:rPr lang="en-US" dirty="0"/>
              <a:t> var </a:t>
            </a:r>
            <a:r>
              <a:rPr lang="en-US" dirty="0" err="1"/>
              <a:t>att</a:t>
            </a:r>
            <a:r>
              <a:rPr lang="en-US" dirty="0"/>
              <a:t> </a:t>
            </a:r>
            <a:r>
              <a:rPr lang="en-US" dirty="0" err="1"/>
              <a:t>skapa</a:t>
            </a:r>
            <a:r>
              <a:rPr lang="en-US" dirty="0"/>
              <a:t> </a:t>
            </a:r>
            <a:r>
              <a:rPr lang="en-US" dirty="0" err="1"/>
              <a:t>djupare</a:t>
            </a:r>
            <a:r>
              <a:rPr lang="en-US" dirty="0"/>
              <a:t> </a:t>
            </a:r>
            <a:r>
              <a:rPr lang="en-US" dirty="0" err="1"/>
              <a:t>kontakter</a:t>
            </a:r>
            <a:r>
              <a:rPr lang="en-US" dirty="0"/>
              <a:t> </a:t>
            </a:r>
            <a:r>
              <a:rPr lang="en-US" dirty="0" err="1"/>
              <a:t>mellan</a:t>
            </a:r>
            <a:r>
              <a:rPr lang="en-US" dirty="0"/>
              <a:t> </a:t>
            </a:r>
            <a:r>
              <a:rPr lang="en-US" dirty="0" err="1"/>
              <a:t>medborgare</a:t>
            </a:r>
            <a:r>
              <a:rPr lang="en-US" dirty="0"/>
              <a:t>, </a:t>
            </a:r>
            <a:r>
              <a:rPr lang="en-US" dirty="0" err="1"/>
              <a:t>politiker</a:t>
            </a:r>
            <a:r>
              <a:rPr lang="en-US" dirty="0"/>
              <a:t> </a:t>
            </a:r>
            <a:r>
              <a:rPr lang="en-US" dirty="0" err="1"/>
              <a:t>och</a:t>
            </a:r>
            <a:r>
              <a:rPr lang="en-US" dirty="0"/>
              <a:t> </a:t>
            </a:r>
            <a:r>
              <a:rPr lang="en-US" dirty="0" err="1"/>
              <a:t>intellektuella</a:t>
            </a:r>
            <a:r>
              <a:rPr lang="en-US" dirty="0"/>
              <a:t> I Norden, </a:t>
            </a:r>
            <a:r>
              <a:rPr lang="en-US" dirty="0" err="1"/>
              <a:t>vilket</a:t>
            </a:r>
            <a:r>
              <a:rPr lang="en-US" dirty="0"/>
              <a:t> </a:t>
            </a:r>
            <a:r>
              <a:rPr lang="en-US" dirty="0" err="1"/>
              <a:t>i</a:t>
            </a:r>
            <a:r>
              <a:rPr lang="en-US" dirty="0"/>
              <a:t> sin tur lade </a:t>
            </a:r>
            <a:r>
              <a:rPr lang="en-US" dirty="0" err="1"/>
              <a:t>grunden</a:t>
            </a:r>
            <a:r>
              <a:rPr lang="en-US" dirty="0"/>
              <a:t> för </a:t>
            </a:r>
            <a:r>
              <a:rPr lang="en-US" dirty="0" err="1"/>
              <a:t>formella</a:t>
            </a:r>
            <a:r>
              <a:rPr lang="en-US" dirty="0"/>
              <a:t> </a:t>
            </a:r>
            <a:r>
              <a:rPr lang="en-US" dirty="0" err="1"/>
              <a:t>samarbeten</a:t>
            </a:r>
            <a:r>
              <a:rPr lang="en-US" dirty="0"/>
              <a:t> </a:t>
            </a:r>
            <a:r>
              <a:rPr lang="en-US" dirty="0" err="1"/>
              <a:t>på</a:t>
            </a:r>
            <a:r>
              <a:rPr lang="en-US" dirty="0"/>
              <a:t> </a:t>
            </a:r>
            <a:r>
              <a:rPr lang="en-US" dirty="0" err="1"/>
              <a:t>högre</a:t>
            </a:r>
            <a:r>
              <a:rPr lang="en-US" dirty="0"/>
              <a:t> </a:t>
            </a:r>
            <a:r>
              <a:rPr lang="en-US" dirty="0" err="1"/>
              <a:t>politiska</a:t>
            </a:r>
            <a:r>
              <a:rPr lang="en-US" dirty="0"/>
              <a:t> </a:t>
            </a:r>
            <a:r>
              <a:rPr lang="en-US" dirty="0" err="1"/>
              <a:t>nivåer</a:t>
            </a:r>
            <a:r>
              <a:rPr lang="en-US" dirty="0"/>
              <a:t>.</a:t>
            </a:r>
          </a:p>
          <a:p>
            <a:endParaRPr lang="en-US" dirty="0"/>
          </a:p>
          <a:p>
            <a:r>
              <a:rPr lang="en-US" b="1" dirty="0"/>
              <a:t>1939:</a:t>
            </a:r>
            <a:r>
              <a:rPr lang="en-US" dirty="0"/>
              <a:t> </a:t>
            </a:r>
            <a:r>
              <a:rPr lang="en-US" dirty="0" err="1"/>
              <a:t>Flera</a:t>
            </a:r>
            <a:r>
              <a:rPr lang="en-US" dirty="0"/>
              <a:t> </a:t>
            </a:r>
            <a:r>
              <a:rPr lang="en-US" dirty="0" err="1"/>
              <a:t>företrädare</a:t>
            </a:r>
            <a:r>
              <a:rPr lang="en-US" dirty="0"/>
              <a:t> för Föreningen Norden tog </a:t>
            </a:r>
            <a:r>
              <a:rPr lang="en-US" dirty="0" err="1"/>
              <a:t>aktivt</a:t>
            </a:r>
            <a:r>
              <a:rPr lang="en-US" dirty="0"/>
              <a:t> </a:t>
            </a:r>
            <a:r>
              <a:rPr lang="en-US" dirty="0" err="1"/>
              <a:t>ställning</a:t>
            </a:r>
            <a:r>
              <a:rPr lang="en-US" dirty="0"/>
              <a:t> mot </a:t>
            </a:r>
            <a:r>
              <a:rPr lang="en-US" dirty="0" err="1"/>
              <a:t>nazismen</a:t>
            </a:r>
            <a:r>
              <a:rPr lang="en-US" dirty="0"/>
              <a:t> </a:t>
            </a:r>
            <a:r>
              <a:rPr lang="en-US" dirty="0" err="1"/>
              <a:t>såväl</a:t>
            </a:r>
            <a:r>
              <a:rPr lang="en-US" dirty="0"/>
              <a:t> </a:t>
            </a:r>
            <a:r>
              <a:rPr lang="en-US" dirty="0" err="1"/>
              <a:t>före</a:t>
            </a:r>
            <a:r>
              <a:rPr lang="en-US" dirty="0"/>
              <a:t> </a:t>
            </a:r>
            <a:r>
              <a:rPr lang="en-US" dirty="0" err="1"/>
              <a:t>som</a:t>
            </a:r>
            <a:r>
              <a:rPr lang="en-US" dirty="0"/>
              <a:t> under </a:t>
            </a:r>
            <a:r>
              <a:rPr lang="en-US" dirty="0" err="1"/>
              <a:t>andra</a:t>
            </a:r>
            <a:r>
              <a:rPr lang="en-US" dirty="0"/>
              <a:t> </a:t>
            </a:r>
            <a:r>
              <a:rPr lang="en-US" dirty="0" err="1"/>
              <a:t>världskriget</a:t>
            </a:r>
            <a:r>
              <a:rPr lang="en-US" dirty="0"/>
              <a:t>. Torsten </a:t>
            </a:r>
            <a:r>
              <a:rPr lang="en-US" dirty="0" err="1"/>
              <a:t>Nothin</a:t>
            </a:r>
            <a:r>
              <a:rPr lang="en-US" dirty="0"/>
              <a:t>, Föreningen Nordens </a:t>
            </a:r>
            <a:r>
              <a:rPr lang="en-US" dirty="0" err="1"/>
              <a:t>ordförande</a:t>
            </a:r>
            <a:r>
              <a:rPr lang="en-US" dirty="0"/>
              <a:t> 1938–1945, </a:t>
            </a:r>
            <a:r>
              <a:rPr lang="en-US" dirty="0" err="1"/>
              <a:t>arbetade</a:t>
            </a:r>
            <a:r>
              <a:rPr lang="en-US" dirty="0"/>
              <a:t> för </a:t>
            </a:r>
            <a:r>
              <a:rPr lang="en-US" dirty="0" err="1"/>
              <a:t>att</a:t>
            </a:r>
            <a:r>
              <a:rPr lang="en-US" dirty="0"/>
              <a:t> </a:t>
            </a:r>
            <a:r>
              <a:rPr lang="en-US" dirty="0" err="1"/>
              <a:t>motarbeta</a:t>
            </a:r>
            <a:r>
              <a:rPr lang="en-US" dirty="0"/>
              <a:t> </a:t>
            </a:r>
            <a:r>
              <a:rPr lang="en-US" dirty="0" err="1"/>
              <a:t>fascistiska</a:t>
            </a:r>
            <a:r>
              <a:rPr lang="en-US" dirty="0"/>
              <a:t> </a:t>
            </a:r>
            <a:r>
              <a:rPr lang="en-US" dirty="0" err="1"/>
              <a:t>och</a:t>
            </a:r>
            <a:r>
              <a:rPr lang="en-US" dirty="0"/>
              <a:t> </a:t>
            </a:r>
            <a:r>
              <a:rPr lang="en-US" dirty="0" err="1"/>
              <a:t>nazistiska</a:t>
            </a:r>
            <a:r>
              <a:rPr lang="en-US" dirty="0"/>
              <a:t> </a:t>
            </a:r>
            <a:r>
              <a:rPr lang="en-US" dirty="0" err="1"/>
              <a:t>organisationer</a:t>
            </a:r>
            <a:r>
              <a:rPr lang="en-US" dirty="0"/>
              <a:t>. </a:t>
            </a:r>
            <a:r>
              <a:rPr lang="en-US" dirty="0" err="1"/>
              <a:t>Föreningens</a:t>
            </a:r>
            <a:r>
              <a:rPr lang="en-US" dirty="0"/>
              <a:t> </a:t>
            </a:r>
            <a:r>
              <a:rPr lang="en-US" dirty="0" err="1"/>
              <a:t>arbete</a:t>
            </a:r>
            <a:r>
              <a:rPr lang="en-US" dirty="0"/>
              <a:t> för </a:t>
            </a:r>
            <a:r>
              <a:rPr lang="en-US" dirty="0" err="1"/>
              <a:t>demokrati</a:t>
            </a:r>
            <a:r>
              <a:rPr lang="en-US" dirty="0"/>
              <a:t> </a:t>
            </a:r>
            <a:r>
              <a:rPr lang="en-US" dirty="0" err="1"/>
              <a:t>och</a:t>
            </a:r>
            <a:r>
              <a:rPr lang="en-US" dirty="0"/>
              <a:t> </a:t>
            </a:r>
            <a:r>
              <a:rPr lang="en-US" dirty="0" err="1"/>
              <a:t>öppenhet</a:t>
            </a:r>
            <a:r>
              <a:rPr lang="en-US" dirty="0"/>
              <a:t> </a:t>
            </a:r>
            <a:r>
              <a:rPr lang="en-US" dirty="0" err="1"/>
              <a:t>fortsätter</a:t>
            </a:r>
            <a:r>
              <a:rPr lang="en-US" dirty="0"/>
              <a:t> </a:t>
            </a:r>
            <a:r>
              <a:rPr lang="en-US" dirty="0" err="1"/>
              <a:t>aktivt</a:t>
            </a:r>
            <a:r>
              <a:rPr lang="en-US" dirty="0"/>
              <a:t> </a:t>
            </a:r>
            <a:r>
              <a:rPr lang="en-US" dirty="0" err="1"/>
              <a:t>än</a:t>
            </a:r>
            <a:r>
              <a:rPr lang="en-US" dirty="0"/>
              <a:t> </a:t>
            </a:r>
            <a:r>
              <a:rPr lang="en-US" dirty="0" err="1"/>
              <a:t>i</a:t>
            </a:r>
            <a:r>
              <a:rPr lang="en-US" dirty="0"/>
              <a:t> </a:t>
            </a:r>
            <a:r>
              <a:rPr lang="en-US" dirty="0" err="1"/>
              <a:t>dag</a:t>
            </a:r>
            <a:r>
              <a:rPr lang="en-US" dirty="0"/>
              <a:t>.</a:t>
            </a:r>
          </a:p>
          <a:p>
            <a:endParaRPr lang="en-US" dirty="0"/>
          </a:p>
          <a:p>
            <a:r>
              <a:rPr lang="en-US" b="1" dirty="0"/>
              <a:t>1939:</a:t>
            </a:r>
            <a:r>
              <a:rPr lang="en-US" dirty="0"/>
              <a:t> </a:t>
            </a:r>
            <a:r>
              <a:rPr lang="en-US" dirty="0" err="1"/>
              <a:t>Utbyte</a:t>
            </a:r>
            <a:r>
              <a:rPr lang="en-US" dirty="0"/>
              <a:t> med </a:t>
            </a:r>
            <a:r>
              <a:rPr lang="en-US" dirty="0" err="1"/>
              <a:t>vänorter</a:t>
            </a:r>
            <a:r>
              <a:rPr lang="en-US" dirty="0"/>
              <a:t> </a:t>
            </a:r>
            <a:r>
              <a:rPr lang="en-US" dirty="0" err="1"/>
              <a:t>har</a:t>
            </a:r>
            <a:r>
              <a:rPr lang="en-US" dirty="0"/>
              <a:t> </a:t>
            </a:r>
            <a:r>
              <a:rPr lang="en-US" dirty="0" err="1"/>
              <a:t>varit</a:t>
            </a:r>
            <a:r>
              <a:rPr lang="en-US" dirty="0"/>
              <a:t> </a:t>
            </a:r>
            <a:r>
              <a:rPr lang="en-US" dirty="0" err="1"/>
              <a:t>en</a:t>
            </a:r>
            <a:r>
              <a:rPr lang="en-US" dirty="0"/>
              <a:t> central del av Föreningen Nordens </a:t>
            </a:r>
            <a:r>
              <a:rPr lang="en-US" dirty="0" err="1"/>
              <a:t>verksamhet</a:t>
            </a:r>
            <a:r>
              <a:rPr lang="en-US" dirty="0"/>
              <a:t> under </a:t>
            </a:r>
            <a:r>
              <a:rPr lang="en-US" dirty="0" err="1"/>
              <a:t>lång</a:t>
            </a:r>
            <a:r>
              <a:rPr lang="en-US" dirty="0"/>
              <a:t> </a:t>
            </a:r>
            <a:r>
              <a:rPr lang="en-US" dirty="0" err="1"/>
              <a:t>tid</a:t>
            </a:r>
            <a:r>
              <a:rPr lang="en-US" dirty="0"/>
              <a:t>. </a:t>
            </a:r>
            <a:r>
              <a:rPr lang="en-US" dirty="0" err="1"/>
              <a:t>Tanken</a:t>
            </a:r>
            <a:r>
              <a:rPr lang="en-US" dirty="0"/>
              <a:t> var </a:t>
            </a:r>
            <a:r>
              <a:rPr lang="en-US" dirty="0" err="1"/>
              <a:t>att</a:t>
            </a:r>
            <a:r>
              <a:rPr lang="en-US" dirty="0"/>
              <a:t> </a:t>
            </a:r>
            <a:r>
              <a:rPr lang="en-US" dirty="0" err="1"/>
              <a:t>möten</a:t>
            </a:r>
            <a:r>
              <a:rPr lang="en-US" dirty="0"/>
              <a:t> </a:t>
            </a:r>
            <a:r>
              <a:rPr lang="en-US" dirty="0" err="1"/>
              <a:t>och</a:t>
            </a:r>
            <a:r>
              <a:rPr lang="en-US" dirty="0"/>
              <a:t> </a:t>
            </a:r>
            <a:r>
              <a:rPr lang="en-US" dirty="0" err="1"/>
              <a:t>samarbeten</a:t>
            </a:r>
            <a:r>
              <a:rPr lang="en-US" dirty="0"/>
              <a:t> </a:t>
            </a:r>
            <a:r>
              <a:rPr lang="en-US" dirty="0" err="1"/>
              <a:t>på</a:t>
            </a:r>
            <a:r>
              <a:rPr lang="en-US" dirty="0"/>
              <a:t> </a:t>
            </a:r>
            <a:r>
              <a:rPr lang="en-US" dirty="0" err="1"/>
              <a:t>gräsrotsnivå</a:t>
            </a:r>
            <a:r>
              <a:rPr lang="en-US" dirty="0"/>
              <a:t> </a:t>
            </a:r>
            <a:r>
              <a:rPr lang="en-US" dirty="0" err="1"/>
              <a:t>skulle</a:t>
            </a:r>
            <a:r>
              <a:rPr lang="en-US" dirty="0"/>
              <a:t> </a:t>
            </a:r>
            <a:r>
              <a:rPr lang="en-US" dirty="0" err="1"/>
              <a:t>öka</a:t>
            </a:r>
            <a:r>
              <a:rPr lang="en-US" dirty="0"/>
              <a:t> </a:t>
            </a:r>
            <a:r>
              <a:rPr lang="en-US" dirty="0" err="1"/>
              <a:t>människors</a:t>
            </a:r>
            <a:r>
              <a:rPr lang="en-US" dirty="0"/>
              <a:t> </a:t>
            </a:r>
            <a:r>
              <a:rPr lang="en-US" dirty="0" err="1"/>
              <a:t>förståelse</a:t>
            </a:r>
            <a:r>
              <a:rPr lang="en-US" dirty="0"/>
              <a:t> av </a:t>
            </a:r>
            <a:r>
              <a:rPr lang="en-US" dirty="0" err="1"/>
              <a:t>förhållandena</a:t>
            </a:r>
            <a:r>
              <a:rPr lang="en-US" dirty="0"/>
              <a:t> </a:t>
            </a:r>
            <a:r>
              <a:rPr lang="en-US" dirty="0" err="1"/>
              <a:t>i</a:t>
            </a:r>
            <a:r>
              <a:rPr lang="en-US" dirty="0"/>
              <a:t> </a:t>
            </a:r>
            <a:r>
              <a:rPr lang="en-US" dirty="0" err="1"/>
              <a:t>grannländerna</a:t>
            </a:r>
            <a:r>
              <a:rPr lang="en-US" dirty="0"/>
              <a:t>. </a:t>
            </a:r>
            <a:r>
              <a:rPr lang="en-US" dirty="0" err="1"/>
              <a:t>Samarbete</a:t>
            </a:r>
            <a:r>
              <a:rPr lang="en-US" dirty="0"/>
              <a:t> </a:t>
            </a:r>
            <a:r>
              <a:rPr lang="en-US" dirty="0" err="1"/>
              <a:t>och</a:t>
            </a:r>
            <a:r>
              <a:rPr lang="en-US" dirty="0"/>
              <a:t> </a:t>
            </a:r>
            <a:r>
              <a:rPr lang="en-US" dirty="0" err="1"/>
              <a:t>utbyte</a:t>
            </a:r>
            <a:r>
              <a:rPr lang="en-US" dirty="0"/>
              <a:t> med </a:t>
            </a:r>
            <a:r>
              <a:rPr lang="en-US" dirty="0" err="1"/>
              <a:t>vänorter</a:t>
            </a:r>
            <a:r>
              <a:rPr lang="en-US" dirty="0"/>
              <a:t> </a:t>
            </a:r>
            <a:r>
              <a:rPr lang="en-US" dirty="0" err="1"/>
              <a:t>är</a:t>
            </a:r>
            <a:r>
              <a:rPr lang="en-US" dirty="0"/>
              <a:t> </a:t>
            </a:r>
            <a:r>
              <a:rPr lang="en-US" dirty="0" err="1"/>
              <a:t>fortsatt</a:t>
            </a:r>
            <a:r>
              <a:rPr lang="en-US" dirty="0"/>
              <a:t> </a:t>
            </a:r>
            <a:r>
              <a:rPr lang="en-US" dirty="0" err="1"/>
              <a:t>en</a:t>
            </a:r>
            <a:r>
              <a:rPr lang="en-US" dirty="0"/>
              <a:t> </a:t>
            </a:r>
            <a:r>
              <a:rPr lang="en-US" dirty="0" err="1"/>
              <a:t>viktig</a:t>
            </a:r>
            <a:r>
              <a:rPr lang="en-US" dirty="0"/>
              <a:t> del av </a:t>
            </a:r>
            <a:r>
              <a:rPr lang="en-US" dirty="0" err="1"/>
              <a:t>föreningens</a:t>
            </a:r>
            <a:r>
              <a:rPr lang="en-US" dirty="0"/>
              <a:t> </a:t>
            </a:r>
            <a:r>
              <a:rPr lang="en-US" dirty="0" err="1"/>
              <a:t>verksamhet</a:t>
            </a:r>
            <a:r>
              <a:rPr lang="en-US" dirty="0"/>
              <a:t> </a:t>
            </a:r>
            <a:r>
              <a:rPr lang="en-US" dirty="0" err="1"/>
              <a:t>i</a:t>
            </a:r>
            <a:r>
              <a:rPr lang="en-US" dirty="0"/>
              <a:t> </a:t>
            </a:r>
            <a:r>
              <a:rPr lang="en-US" dirty="0" err="1"/>
              <a:t>många</a:t>
            </a:r>
            <a:r>
              <a:rPr lang="en-US" dirty="0"/>
              <a:t> </a:t>
            </a:r>
            <a:r>
              <a:rPr lang="en-US" dirty="0" err="1"/>
              <a:t>delar</a:t>
            </a:r>
            <a:r>
              <a:rPr lang="en-US" dirty="0"/>
              <a:t> av </a:t>
            </a:r>
            <a:r>
              <a:rPr lang="en-US" dirty="0" err="1"/>
              <a:t>landet</a:t>
            </a:r>
            <a:r>
              <a:rPr lang="en-US" dirty="0"/>
              <a:t>.</a:t>
            </a:r>
          </a:p>
          <a:p>
            <a:endParaRPr lang="en-US" dirty="0"/>
          </a:p>
          <a:p>
            <a:r>
              <a:rPr lang="en-US" b="1" dirty="0"/>
              <a:t>50-talet:</a:t>
            </a:r>
            <a:r>
              <a:rPr lang="en-US" dirty="0"/>
              <a:t> </a:t>
            </a:r>
            <a:r>
              <a:rPr lang="sv-SE" sz="1800" b="0" i="0" u="none" strike="noStrike" baseline="0" dirty="0">
                <a:solidFill>
                  <a:srgbClr val="477090"/>
                </a:solidFill>
                <a:latin typeface="Roboto-Regular"/>
              </a:rPr>
              <a:t>Efter andra världskriget inleddes ett fördjupat nordiskt samarbete för att integrera de nordiska länderna. 1952 infördes passfrihet vid resor mellan Sverige, Danmark, Finland och Norge. 1958 etablerades en mer omfattande nordisk passunion – en föregångare till dagens Schengensamarbete. Island och Färöarna anslöt sig till denna överenskommelse 1965 respektive 1966.</a:t>
            </a:r>
            <a:endParaRPr lang="en-US" dirty="0"/>
          </a:p>
          <a:p>
            <a:br>
              <a:rPr lang="en-US" b="1" dirty="0"/>
            </a:br>
            <a:r>
              <a:rPr lang="en-US" b="1" dirty="0"/>
              <a:t>1952:</a:t>
            </a:r>
            <a:r>
              <a:rPr lang="en-US" dirty="0"/>
              <a:t> </a:t>
            </a:r>
            <a:r>
              <a:rPr lang="en-US" dirty="0" err="1"/>
              <a:t>Efter</a:t>
            </a:r>
            <a:r>
              <a:rPr lang="en-US" dirty="0"/>
              <a:t> </a:t>
            </a:r>
            <a:r>
              <a:rPr lang="en-US" dirty="0" err="1"/>
              <a:t>andra</a:t>
            </a:r>
            <a:r>
              <a:rPr lang="en-US" dirty="0"/>
              <a:t> </a:t>
            </a:r>
            <a:r>
              <a:rPr lang="en-US" dirty="0" err="1"/>
              <a:t>världskriget</a:t>
            </a:r>
            <a:r>
              <a:rPr lang="en-US" dirty="0"/>
              <a:t> </a:t>
            </a:r>
            <a:r>
              <a:rPr lang="en-US" dirty="0" err="1"/>
              <a:t>ökade</a:t>
            </a:r>
            <a:r>
              <a:rPr lang="en-US" dirty="0"/>
              <a:t> </a:t>
            </a:r>
            <a:r>
              <a:rPr lang="en-US" dirty="0" err="1"/>
              <a:t>insikten</a:t>
            </a:r>
            <a:r>
              <a:rPr lang="en-US" dirty="0"/>
              <a:t> om </a:t>
            </a:r>
            <a:r>
              <a:rPr lang="en-US" dirty="0" err="1"/>
              <a:t>behovet</a:t>
            </a:r>
            <a:r>
              <a:rPr lang="en-US" dirty="0"/>
              <a:t> av </a:t>
            </a:r>
            <a:r>
              <a:rPr lang="en-US" dirty="0" err="1"/>
              <a:t>starkare</a:t>
            </a:r>
            <a:r>
              <a:rPr lang="en-US" dirty="0"/>
              <a:t> </a:t>
            </a:r>
            <a:r>
              <a:rPr lang="en-US" dirty="0" err="1"/>
              <a:t>institutionella</a:t>
            </a:r>
            <a:r>
              <a:rPr lang="en-US" dirty="0"/>
              <a:t> band </a:t>
            </a:r>
            <a:r>
              <a:rPr lang="en-US" dirty="0" err="1"/>
              <a:t>i</a:t>
            </a:r>
            <a:r>
              <a:rPr lang="en-US" dirty="0"/>
              <a:t> Norden, </a:t>
            </a:r>
            <a:r>
              <a:rPr lang="en-US" dirty="0" err="1"/>
              <a:t>vilket</a:t>
            </a:r>
            <a:r>
              <a:rPr lang="en-US" dirty="0"/>
              <a:t> </a:t>
            </a:r>
            <a:r>
              <a:rPr lang="en-US" dirty="0" err="1"/>
              <a:t>ledde</a:t>
            </a:r>
            <a:r>
              <a:rPr lang="en-US" dirty="0"/>
              <a:t> till </a:t>
            </a:r>
            <a:r>
              <a:rPr lang="en-US" dirty="0" err="1"/>
              <a:t>skapandet</a:t>
            </a:r>
            <a:r>
              <a:rPr lang="en-US" dirty="0"/>
              <a:t> av </a:t>
            </a:r>
            <a:r>
              <a:rPr lang="en-US" dirty="0" err="1"/>
              <a:t>Nordiska</a:t>
            </a:r>
            <a:r>
              <a:rPr lang="en-US" dirty="0"/>
              <a:t> </a:t>
            </a:r>
            <a:r>
              <a:rPr lang="en-US" dirty="0" err="1"/>
              <a:t>rådet</a:t>
            </a:r>
            <a:r>
              <a:rPr lang="en-US" dirty="0"/>
              <a:t>, </a:t>
            </a:r>
            <a:r>
              <a:rPr lang="en-US" dirty="0" err="1"/>
              <a:t>en</a:t>
            </a:r>
            <a:r>
              <a:rPr lang="en-US" dirty="0"/>
              <a:t> </a:t>
            </a:r>
            <a:r>
              <a:rPr lang="en-US" dirty="0" err="1"/>
              <a:t>parlamentarisk</a:t>
            </a:r>
            <a:r>
              <a:rPr lang="en-US" dirty="0"/>
              <a:t> </a:t>
            </a:r>
            <a:r>
              <a:rPr lang="en-US" dirty="0" err="1"/>
              <a:t>församling</a:t>
            </a:r>
            <a:r>
              <a:rPr lang="en-US" dirty="0"/>
              <a:t> för </a:t>
            </a:r>
            <a:r>
              <a:rPr lang="en-US" dirty="0" err="1"/>
              <a:t>nordiskt</a:t>
            </a:r>
            <a:r>
              <a:rPr lang="en-US" dirty="0"/>
              <a:t> </a:t>
            </a:r>
            <a:r>
              <a:rPr lang="en-US" dirty="0" err="1"/>
              <a:t>samarbete</a:t>
            </a:r>
            <a:r>
              <a:rPr lang="en-US" dirty="0"/>
              <a:t>.</a:t>
            </a:r>
          </a:p>
          <a:p>
            <a:endParaRPr lang="en-US" dirty="0"/>
          </a:p>
          <a:p>
            <a:r>
              <a:rPr lang="en-US" b="1" dirty="0"/>
              <a:t>1954: </a:t>
            </a:r>
            <a:r>
              <a:rPr lang="en-US" dirty="0"/>
              <a:t>Föreningen Norden </a:t>
            </a:r>
            <a:r>
              <a:rPr lang="en-US" dirty="0" err="1"/>
              <a:t>arbetade</a:t>
            </a:r>
            <a:r>
              <a:rPr lang="en-US" dirty="0"/>
              <a:t> </a:t>
            </a:r>
            <a:r>
              <a:rPr lang="en-US" dirty="0" err="1"/>
              <a:t>aktivt</a:t>
            </a:r>
            <a:r>
              <a:rPr lang="en-US" dirty="0"/>
              <a:t> för </a:t>
            </a:r>
            <a:r>
              <a:rPr lang="en-US" dirty="0" err="1"/>
              <a:t>att</a:t>
            </a:r>
            <a:r>
              <a:rPr lang="en-US" dirty="0"/>
              <a:t> </a:t>
            </a:r>
            <a:r>
              <a:rPr lang="en-US" dirty="0" err="1"/>
              <a:t>uppmuntra</a:t>
            </a:r>
            <a:r>
              <a:rPr lang="en-US" dirty="0"/>
              <a:t> till </a:t>
            </a:r>
            <a:r>
              <a:rPr lang="en-US" dirty="0" err="1"/>
              <a:t>samarbete</a:t>
            </a:r>
            <a:r>
              <a:rPr lang="en-US" dirty="0"/>
              <a:t> </a:t>
            </a:r>
            <a:r>
              <a:rPr lang="en-US" dirty="0" err="1"/>
              <a:t>inom</a:t>
            </a:r>
            <a:r>
              <a:rPr lang="en-US" dirty="0"/>
              <a:t> </a:t>
            </a:r>
            <a:r>
              <a:rPr lang="en-US" dirty="0" err="1"/>
              <a:t>områden</a:t>
            </a:r>
            <a:r>
              <a:rPr lang="en-US" dirty="0"/>
              <a:t> </a:t>
            </a:r>
            <a:r>
              <a:rPr lang="en-US" dirty="0" err="1"/>
              <a:t>som</a:t>
            </a:r>
            <a:r>
              <a:rPr lang="en-US" dirty="0"/>
              <a:t> </a:t>
            </a:r>
            <a:r>
              <a:rPr lang="en-US" dirty="0" err="1"/>
              <a:t>utbildning</a:t>
            </a:r>
            <a:r>
              <a:rPr lang="en-US" dirty="0"/>
              <a:t>, kultur </a:t>
            </a:r>
            <a:r>
              <a:rPr lang="en-US" dirty="0" err="1"/>
              <a:t>och</a:t>
            </a:r>
            <a:r>
              <a:rPr lang="en-US" dirty="0"/>
              <a:t> </a:t>
            </a:r>
            <a:r>
              <a:rPr lang="en-US" dirty="0" err="1"/>
              <a:t>ekonomi</a:t>
            </a:r>
            <a:r>
              <a:rPr lang="en-US" dirty="0"/>
              <a:t>. Den </a:t>
            </a:r>
            <a:r>
              <a:rPr lang="en-US" dirty="0" err="1"/>
              <a:t>första</a:t>
            </a:r>
            <a:r>
              <a:rPr lang="en-US" dirty="0"/>
              <a:t> </a:t>
            </a:r>
            <a:r>
              <a:rPr lang="en-US" dirty="0" err="1"/>
              <a:t>överenskommelsen</a:t>
            </a:r>
            <a:r>
              <a:rPr lang="en-US" dirty="0"/>
              <a:t> om </a:t>
            </a:r>
            <a:r>
              <a:rPr lang="en-US" dirty="0" err="1"/>
              <a:t>en</a:t>
            </a:r>
            <a:r>
              <a:rPr lang="en-US" dirty="0"/>
              <a:t> </a:t>
            </a:r>
            <a:r>
              <a:rPr lang="en-US" dirty="0" err="1"/>
              <a:t>gemensam</a:t>
            </a:r>
            <a:r>
              <a:rPr lang="en-US" dirty="0"/>
              <a:t> </a:t>
            </a:r>
            <a:r>
              <a:rPr lang="en-US" dirty="0" err="1"/>
              <a:t>arbetsmarknad</a:t>
            </a:r>
            <a:r>
              <a:rPr lang="en-US" dirty="0"/>
              <a:t> för </a:t>
            </a:r>
            <a:r>
              <a:rPr lang="en-US" dirty="0" err="1"/>
              <a:t>hela</a:t>
            </a:r>
            <a:r>
              <a:rPr lang="en-US" dirty="0"/>
              <a:t> Norden </a:t>
            </a:r>
            <a:r>
              <a:rPr lang="en-US" dirty="0" err="1"/>
              <a:t>skapades</a:t>
            </a:r>
            <a:r>
              <a:rPr lang="en-US" dirty="0"/>
              <a:t> 1954. </a:t>
            </a:r>
            <a:r>
              <a:rPr lang="en-US" dirty="0" err="1"/>
              <a:t>Då</a:t>
            </a:r>
            <a:r>
              <a:rPr lang="en-US" dirty="0"/>
              <a:t> </a:t>
            </a:r>
            <a:r>
              <a:rPr lang="en-US" dirty="0" err="1"/>
              <a:t>behövdes</a:t>
            </a:r>
            <a:r>
              <a:rPr lang="en-US" dirty="0"/>
              <a:t> </a:t>
            </a:r>
            <a:r>
              <a:rPr lang="en-US" dirty="0" err="1"/>
              <a:t>inte</a:t>
            </a:r>
            <a:r>
              <a:rPr lang="en-US" dirty="0"/>
              <a:t> </a:t>
            </a:r>
            <a:r>
              <a:rPr lang="en-US" dirty="0" err="1"/>
              <a:t>längre</a:t>
            </a:r>
            <a:r>
              <a:rPr lang="en-US" dirty="0"/>
              <a:t> </a:t>
            </a:r>
            <a:r>
              <a:rPr lang="en-US" dirty="0" err="1"/>
              <a:t>uppehålls</a:t>
            </a:r>
            <a:r>
              <a:rPr lang="en-US" dirty="0"/>
              <a:t>- </a:t>
            </a:r>
            <a:r>
              <a:rPr lang="en-US" dirty="0" err="1"/>
              <a:t>och</a:t>
            </a:r>
            <a:r>
              <a:rPr lang="en-US" dirty="0"/>
              <a:t> </a:t>
            </a:r>
            <a:r>
              <a:rPr lang="en-US" dirty="0" err="1"/>
              <a:t>arbetstillstånd</a:t>
            </a:r>
            <a:r>
              <a:rPr lang="en-US" dirty="0"/>
              <a:t> för </a:t>
            </a:r>
            <a:r>
              <a:rPr lang="en-US" dirty="0" err="1"/>
              <a:t>att</a:t>
            </a:r>
            <a:r>
              <a:rPr lang="en-US" dirty="0"/>
              <a:t> </a:t>
            </a:r>
            <a:r>
              <a:rPr lang="en-US" dirty="0" err="1"/>
              <a:t>bosätta</a:t>
            </a:r>
            <a:r>
              <a:rPr lang="en-US" dirty="0"/>
              <a:t> sig </a:t>
            </a:r>
            <a:r>
              <a:rPr lang="en-US" dirty="0" err="1"/>
              <a:t>i</a:t>
            </a:r>
            <a:r>
              <a:rPr lang="en-US" dirty="0"/>
              <a:t> </a:t>
            </a:r>
            <a:r>
              <a:rPr lang="en-US" dirty="0" err="1"/>
              <a:t>ett</a:t>
            </a:r>
            <a:r>
              <a:rPr lang="en-US" dirty="0"/>
              <a:t> </a:t>
            </a:r>
            <a:r>
              <a:rPr lang="en-US" dirty="0" err="1"/>
              <a:t>annat</a:t>
            </a:r>
            <a:r>
              <a:rPr lang="en-US" dirty="0"/>
              <a:t> </a:t>
            </a:r>
            <a:r>
              <a:rPr lang="en-US" dirty="0" err="1"/>
              <a:t>nordiskt</a:t>
            </a:r>
            <a:r>
              <a:rPr lang="en-US" dirty="0"/>
              <a:t> land. </a:t>
            </a:r>
            <a:r>
              <a:rPr lang="en-US" dirty="0" err="1"/>
              <a:t>Genom</a:t>
            </a:r>
            <a:r>
              <a:rPr lang="en-US" dirty="0"/>
              <a:t> </a:t>
            </a:r>
            <a:r>
              <a:rPr lang="en-US" dirty="0" err="1"/>
              <a:t>överenskommelsen</a:t>
            </a:r>
            <a:r>
              <a:rPr lang="en-US" dirty="0"/>
              <a:t> </a:t>
            </a:r>
            <a:r>
              <a:rPr lang="en-US" dirty="0" err="1"/>
              <a:t>öppnades</a:t>
            </a:r>
            <a:r>
              <a:rPr lang="en-US" dirty="0"/>
              <a:t> </a:t>
            </a:r>
            <a:r>
              <a:rPr lang="en-US" dirty="0" err="1"/>
              <a:t>en</a:t>
            </a:r>
            <a:r>
              <a:rPr lang="en-US" dirty="0"/>
              <a:t> </a:t>
            </a:r>
            <a:r>
              <a:rPr lang="en-US" dirty="0" err="1"/>
              <a:t>helt</a:t>
            </a:r>
            <a:r>
              <a:rPr lang="en-US" dirty="0"/>
              <a:t> </a:t>
            </a:r>
            <a:r>
              <a:rPr lang="en-US" dirty="0" err="1"/>
              <a:t>ny</a:t>
            </a:r>
            <a:r>
              <a:rPr lang="en-US" dirty="0"/>
              <a:t> </a:t>
            </a:r>
            <a:r>
              <a:rPr lang="en-US" dirty="0" err="1"/>
              <a:t>arbetsmarknad</a:t>
            </a:r>
            <a:r>
              <a:rPr lang="en-US" dirty="0"/>
              <a:t> för </a:t>
            </a:r>
            <a:r>
              <a:rPr lang="en-US" dirty="0" err="1"/>
              <a:t>arbetssökande</a:t>
            </a:r>
            <a:r>
              <a:rPr lang="en-US" dirty="0"/>
              <a:t> </a:t>
            </a:r>
            <a:r>
              <a:rPr lang="en-US" dirty="0" err="1"/>
              <a:t>i</a:t>
            </a:r>
            <a:r>
              <a:rPr lang="en-US" dirty="0"/>
              <a:t> de </a:t>
            </a:r>
            <a:r>
              <a:rPr lang="en-US" dirty="0" err="1"/>
              <a:t>nordiska</a:t>
            </a:r>
            <a:r>
              <a:rPr lang="en-US" dirty="0"/>
              <a:t> </a:t>
            </a:r>
            <a:r>
              <a:rPr lang="en-US" dirty="0" err="1"/>
              <a:t>länderna</a:t>
            </a:r>
            <a:r>
              <a:rPr lang="en-US" dirty="0"/>
              <a:t>.</a:t>
            </a:r>
          </a:p>
          <a:p>
            <a:r>
              <a:rPr lang="en-US" dirty="0"/>
              <a:t> </a:t>
            </a:r>
          </a:p>
          <a:p>
            <a:r>
              <a:rPr lang="en-US" b="1" dirty="0"/>
              <a:t>1958:</a:t>
            </a:r>
            <a:r>
              <a:rPr lang="en-US" dirty="0"/>
              <a:t> För </a:t>
            </a:r>
            <a:r>
              <a:rPr lang="en-US" dirty="0" err="1"/>
              <a:t>att</a:t>
            </a:r>
            <a:r>
              <a:rPr lang="en-US" dirty="0"/>
              <a:t> </a:t>
            </a:r>
            <a:r>
              <a:rPr lang="en-US" dirty="0" err="1"/>
              <a:t>bedriva</a:t>
            </a:r>
            <a:r>
              <a:rPr lang="en-US" dirty="0"/>
              <a:t> </a:t>
            </a:r>
            <a:r>
              <a:rPr lang="en-US" dirty="0" err="1"/>
              <a:t>nordiskt</a:t>
            </a:r>
            <a:r>
              <a:rPr lang="en-US" dirty="0"/>
              <a:t> </a:t>
            </a:r>
            <a:r>
              <a:rPr lang="en-US" dirty="0" err="1"/>
              <a:t>folkbildningsarbete</a:t>
            </a:r>
            <a:r>
              <a:rPr lang="en-US" dirty="0"/>
              <a:t> </a:t>
            </a:r>
            <a:r>
              <a:rPr lang="en-US" dirty="0" err="1"/>
              <a:t>startade</a:t>
            </a:r>
            <a:r>
              <a:rPr lang="en-US" dirty="0"/>
              <a:t> Föreningen Norden </a:t>
            </a:r>
            <a:r>
              <a:rPr lang="en-US" dirty="0" err="1"/>
              <a:t>en</a:t>
            </a:r>
            <a:r>
              <a:rPr lang="en-US" dirty="0"/>
              <a:t> </a:t>
            </a:r>
            <a:r>
              <a:rPr lang="en-US" dirty="0" err="1"/>
              <a:t>folkhögskola</a:t>
            </a:r>
            <a:r>
              <a:rPr lang="en-US" dirty="0"/>
              <a:t> </a:t>
            </a:r>
            <a:r>
              <a:rPr lang="en-US" dirty="0" err="1"/>
              <a:t>och</a:t>
            </a:r>
            <a:r>
              <a:rPr lang="en-US" dirty="0"/>
              <a:t> </a:t>
            </a:r>
            <a:r>
              <a:rPr lang="en-US" dirty="0" err="1"/>
              <a:t>ett</a:t>
            </a:r>
            <a:r>
              <a:rPr lang="en-US" dirty="0"/>
              <a:t> </a:t>
            </a:r>
            <a:r>
              <a:rPr lang="en-US" dirty="0" err="1"/>
              <a:t>kulturinstitut</a:t>
            </a:r>
            <a:r>
              <a:rPr lang="en-US" dirty="0"/>
              <a:t> </a:t>
            </a:r>
            <a:r>
              <a:rPr lang="en-US" dirty="0" err="1"/>
              <a:t>på</a:t>
            </a:r>
            <a:r>
              <a:rPr lang="en-US" dirty="0"/>
              <a:t> Biskops </a:t>
            </a:r>
            <a:r>
              <a:rPr lang="en-US" dirty="0" err="1"/>
              <a:t>Arnö</a:t>
            </a:r>
            <a:r>
              <a:rPr lang="en-US" dirty="0"/>
              <a:t>. </a:t>
            </a:r>
            <a:r>
              <a:rPr lang="en-US" dirty="0" err="1"/>
              <a:t>Än</a:t>
            </a:r>
            <a:r>
              <a:rPr lang="en-US" dirty="0"/>
              <a:t> </a:t>
            </a:r>
            <a:r>
              <a:rPr lang="en-US" dirty="0" err="1"/>
              <a:t>i</a:t>
            </a:r>
            <a:r>
              <a:rPr lang="en-US" dirty="0"/>
              <a:t> </a:t>
            </a:r>
            <a:r>
              <a:rPr lang="en-US" dirty="0" err="1"/>
              <a:t>dag</a:t>
            </a:r>
            <a:r>
              <a:rPr lang="en-US" dirty="0"/>
              <a:t> </a:t>
            </a:r>
            <a:r>
              <a:rPr lang="en-US" dirty="0" err="1"/>
              <a:t>är</a:t>
            </a:r>
            <a:r>
              <a:rPr lang="en-US" dirty="0"/>
              <a:t> Föreningen Norden </a:t>
            </a:r>
            <a:r>
              <a:rPr lang="en-US" dirty="0" err="1"/>
              <a:t>huvudman</a:t>
            </a:r>
            <a:r>
              <a:rPr lang="en-US" dirty="0"/>
              <a:t> </a:t>
            </a:r>
            <a:r>
              <a:rPr lang="en-US" dirty="0" err="1"/>
              <a:t>och</a:t>
            </a:r>
            <a:r>
              <a:rPr lang="en-US" dirty="0"/>
              <a:t> Biskops </a:t>
            </a:r>
            <a:r>
              <a:rPr lang="en-US" dirty="0" err="1"/>
              <a:t>Arnös</a:t>
            </a:r>
            <a:r>
              <a:rPr lang="en-US" dirty="0"/>
              <a:t> </a:t>
            </a:r>
            <a:r>
              <a:rPr lang="en-US" dirty="0" err="1"/>
              <a:t>nordiska</a:t>
            </a:r>
            <a:r>
              <a:rPr lang="en-US" dirty="0"/>
              <a:t> </a:t>
            </a:r>
            <a:r>
              <a:rPr lang="en-US" dirty="0" err="1"/>
              <a:t>verksamhet</a:t>
            </a:r>
            <a:r>
              <a:rPr lang="en-US" dirty="0"/>
              <a:t> </a:t>
            </a:r>
            <a:r>
              <a:rPr lang="en-US" dirty="0" err="1"/>
              <a:t>handlar</a:t>
            </a:r>
            <a:r>
              <a:rPr lang="en-US" dirty="0"/>
              <a:t> om </a:t>
            </a:r>
            <a:r>
              <a:rPr lang="en-US" dirty="0" err="1"/>
              <a:t>att</a:t>
            </a:r>
            <a:r>
              <a:rPr lang="en-US" dirty="0"/>
              <a:t> </a:t>
            </a:r>
            <a:r>
              <a:rPr lang="en-US" dirty="0" err="1"/>
              <a:t>skapa</a:t>
            </a:r>
            <a:r>
              <a:rPr lang="en-US" dirty="0"/>
              <a:t> </a:t>
            </a:r>
            <a:r>
              <a:rPr lang="en-US" dirty="0" err="1"/>
              <a:t>en</a:t>
            </a:r>
            <a:r>
              <a:rPr lang="en-US" dirty="0"/>
              <a:t> </a:t>
            </a:r>
            <a:r>
              <a:rPr lang="en-US" dirty="0" err="1"/>
              <a:t>mötesplats</a:t>
            </a:r>
            <a:r>
              <a:rPr lang="en-US" dirty="0"/>
              <a:t> för </a:t>
            </a:r>
            <a:r>
              <a:rPr lang="en-US" dirty="0" err="1"/>
              <a:t>människor</a:t>
            </a:r>
            <a:r>
              <a:rPr lang="en-US" dirty="0"/>
              <a:t> </a:t>
            </a:r>
            <a:r>
              <a:rPr lang="en-US" dirty="0" err="1"/>
              <a:t>från</a:t>
            </a:r>
            <a:r>
              <a:rPr lang="en-US" dirty="0"/>
              <a:t> Norden, </a:t>
            </a:r>
            <a:r>
              <a:rPr lang="en-US" dirty="0" err="1"/>
              <a:t>där</a:t>
            </a:r>
            <a:r>
              <a:rPr lang="en-US" dirty="0"/>
              <a:t> de </a:t>
            </a:r>
            <a:r>
              <a:rPr lang="en-US" dirty="0" err="1"/>
              <a:t>får</a:t>
            </a:r>
            <a:r>
              <a:rPr lang="en-US" dirty="0"/>
              <a:t> </a:t>
            </a:r>
            <a:r>
              <a:rPr lang="en-US" dirty="0" err="1"/>
              <a:t>möjlighet</a:t>
            </a:r>
            <a:r>
              <a:rPr lang="en-US" dirty="0"/>
              <a:t> </a:t>
            </a:r>
            <a:r>
              <a:rPr lang="en-US" dirty="0" err="1"/>
              <a:t>att</a:t>
            </a:r>
            <a:r>
              <a:rPr lang="en-US" dirty="0"/>
              <a:t> </a:t>
            </a:r>
            <a:r>
              <a:rPr lang="en-US" dirty="0" err="1"/>
              <a:t>träffas</a:t>
            </a:r>
            <a:r>
              <a:rPr lang="en-US" dirty="0"/>
              <a:t> </a:t>
            </a:r>
            <a:r>
              <a:rPr lang="en-US" dirty="0" err="1"/>
              <a:t>och</a:t>
            </a:r>
            <a:r>
              <a:rPr lang="en-US" dirty="0"/>
              <a:t> </a:t>
            </a:r>
            <a:r>
              <a:rPr lang="en-US" dirty="0" err="1"/>
              <a:t>utbyta</a:t>
            </a:r>
            <a:r>
              <a:rPr lang="en-US" dirty="0"/>
              <a:t> </a:t>
            </a:r>
            <a:r>
              <a:rPr lang="en-US" dirty="0" err="1"/>
              <a:t>erfarenheter</a:t>
            </a:r>
            <a:r>
              <a:rPr lang="en-US" dirty="0"/>
              <a:t> </a:t>
            </a:r>
            <a:r>
              <a:rPr lang="en-US" dirty="0" err="1"/>
              <a:t>inom</a:t>
            </a:r>
            <a:r>
              <a:rPr lang="en-US" dirty="0"/>
              <a:t> </a:t>
            </a:r>
            <a:r>
              <a:rPr lang="en-US" dirty="0" err="1"/>
              <a:t>sina</a:t>
            </a:r>
            <a:r>
              <a:rPr lang="en-US" dirty="0"/>
              <a:t> </a:t>
            </a:r>
            <a:r>
              <a:rPr lang="en-US" dirty="0" err="1"/>
              <a:t>områden</a:t>
            </a:r>
            <a:r>
              <a:rPr lang="en-US" dirty="0"/>
              <a:t>.</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dirty="0"/>
              <a:t>1962:</a:t>
            </a:r>
            <a:r>
              <a:rPr lang="en-US" dirty="0"/>
              <a:t> </a:t>
            </a:r>
            <a:r>
              <a:rPr lang="en-US" dirty="0" err="1"/>
              <a:t>Helsingforsavtalet</a:t>
            </a:r>
            <a:r>
              <a:rPr lang="en-US" dirty="0"/>
              <a:t>. Under 1960-talet </a:t>
            </a:r>
            <a:r>
              <a:rPr lang="en-US" dirty="0" err="1"/>
              <a:t>fördjupades</a:t>
            </a:r>
            <a:r>
              <a:rPr lang="en-US" dirty="0"/>
              <a:t> det </a:t>
            </a:r>
            <a:r>
              <a:rPr lang="en-US" dirty="0" err="1"/>
              <a:t>nordiska</a:t>
            </a:r>
            <a:r>
              <a:rPr lang="en-US" dirty="0"/>
              <a:t> </a:t>
            </a:r>
            <a:r>
              <a:rPr lang="en-US" dirty="0" err="1"/>
              <a:t>samarbetet</a:t>
            </a:r>
            <a:r>
              <a:rPr lang="en-US" dirty="0"/>
              <a:t> </a:t>
            </a:r>
            <a:r>
              <a:rPr lang="en-US" dirty="0" err="1"/>
              <a:t>genom</a:t>
            </a:r>
            <a:r>
              <a:rPr lang="en-US" dirty="0"/>
              <a:t> </a:t>
            </a:r>
            <a:r>
              <a:rPr lang="en-US" dirty="0" err="1"/>
              <a:t>en</a:t>
            </a:r>
            <a:r>
              <a:rPr lang="en-US" dirty="0"/>
              <a:t> </a:t>
            </a:r>
            <a:r>
              <a:rPr lang="en-US" dirty="0" err="1"/>
              <a:t>samarbetsöverenskommelse</a:t>
            </a:r>
            <a:r>
              <a:rPr lang="en-US" dirty="0"/>
              <a:t> </a:t>
            </a:r>
            <a:r>
              <a:rPr lang="en-US" dirty="0" err="1"/>
              <a:t>mellan</a:t>
            </a:r>
            <a:r>
              <a:rPr lang="en-US" dirty="0"/>
              <a:t> </a:t>
            </a:r>
            <a:r>
              <a:rPr lang="en-US" dirty="0" err="1"/>
              <a:t>Danmark</a:t>
            </a:r>
            <a:r>
              <a:rPr lang="en-US" dirty="0"/>
              <a:t>, Finland, Island, Norge </a:t>
            </a:r>
            <a:r>
              <a:rPr lang="en-US" dirty="0" err="1"/>
              <a:t>och</a:t>
            </a:r>
            <a:r>
              <a:rPr lang="en-US" dirty="0"/>
              <a:t> Sverige. </a:t>
            </a:r>
            <a:r>
              <a:rPr lang="en-US" dirty="0" err="1"/>
              <a:t>Avtalet</a:t>
            </a:r>
            <a:r>
              <a:rPr lang="en-US" dirty="0"/>
              <a:t> </a:t>
            </a:r>
            <a:r>
              <a:rPr lang="en-US" dirty="0" err="1"/>
              <a:t>säger</a:t>
            </a:r>
            <a:r>
              <a:rPr lang="en-US" dirty="0"/>
              <a:t> bland </a:t>
            </a:r>
            <a:r>
              <a:rPr lang="en-US" dirty="0" err="1"/>
              <a:t>annat</a:t>
            </a:r>
            <a:r>
              <a:rPr lang="en-US" dirty="0"/>
              <a:t> </a:t>
            </a:r>
            <a:r>
              <a:rPr lang="en-US" dirty="0" err="1"/>
              <a:t>att</a:t>
            </a:r>
            <a:r>
              <a:rPr lang="en-US" dirty="0"/>
              <a:t> </a:t>
            </a:r>
            <a:r>
              <a:rPr lang="en-US" i="1" dirty="0"/>
              <a:t>”Vid </a:t>
            </a:r>
            <a:r>
              <a:rPr lang="en-US" i="1" dirty="0" err="1"/>
              <a:t>utformningen</a:t>
            </a:r>
            <a:r>
              <a:rPr lang="en-US" i="1" dirty="0"/>
              <a:t> av </a:t>
            </a:r>
            <a:r>
              <a:rPr lang="en-US" i="1" dirty="0" err="1"/>
              <a:t>lagar</a:t>
            </a:r>
            <a:r>
              <a:rPr lang="en-US" i="1" dirty="0"/>
              <a:t> </a:t>
            </a:r>
            <a:r>
              <a:rPr lang="en-US" i="1" dirty="0" err="1"/>
              <a:t>och</a:t>
            </a:r>
            <a:r>
              <a:rPr lang="en-US" i="1" dirty="0"/>
              <a:t> </a:t>
            </a:r>
            <a:r>
              <a:rPr lang="en-US" i="1" dirty="0" err="1"/>
              <a:t>andra</a:t>
            </a:r>
            <a:r>
              <a:rPr lang="en-US" i="1" dirty="0"/>
              <a:t> </a:t>
            </a:r>
            <a:r>
              <a:rPr lang="en-US" i="1" dirty="0" err="1"/>
              <a:t>rättsregler</a:t>
            </a:r>
            <a:r>
              <a:rPr lang="en-US" i="1" dirty="0"/>
              <a:t> </a:t>
            </a:r>
            <a:r>
              <a:rPr lang="en-US" i="1" dirty="0" err="1"/>
              <a:t>i</a:t>
            </a:r>
            <a:r>
              <a:rPr lang="en-US" i="1" dirty="0"/>
              <a:t> de </a:t>
            </a:r>
            <a:r>
              <a:rPr lang="en-US" i="1" dirty="0" err="1"/>
              <a:t>nordiska</a:t>
            </a:r>
            <a:r>
              <a:rPr lang="en-US" i="1" dirty="0"/>
              <a:t> </a:t>
            </a:r>
            <a:r>
              <a:rPr lang="en-US" i="1" dirty="0" err="1"/>
              <a:t>länderna</a:t>
            </a:r>
            <a:r>
              <a:rPr lang="en-US" i="1" dirty="0"/>
              <a:t> </a:t>
            </a:r>
            <a:r>
              <a:rPr lang="en-US" i="1" dirty="0" err="1"/>
              <a:t>skall</a:t>
            </a:r>
            <a:r>
              <a:rPr lang="en-US" i="1" dirty="0"/>
              <a:t> </a:t>
            </a:r>
            <a:r>
              <a:rPr lang="en-US" i="1" dirty="0" err="1"/>
              <a:t>medborgare</a:t>
            </a:r>
            <a:r>
              <a:rPr lang="en-US" i="1" dirty="0"/>
              <a:t> </a:t>
            </a:r>
            <a:r>
              <a:rPr lang="en-US" i="1" dirty="0" err="1"/>
              <a:t>i</a:t>
            </a:r>
            <a:r>
              <a:rPr lang="en-US" i="1" dirty="0"/>
              <a:t> de </a:t>
            </a:r>
            <a:r>
              <a:rPr lang="en-US" i="1" dirty="0" err="1"/>
              <a:t>övriga</a:t>
            </a:r>
            <a:r>
              <a:rPr lang="en-US" i="1" dirty="0"/>
              <a:t> </a:t>
            </a:r>
            <a:r>
              <a:rPr lang="en-US" i="1" dirty="0" err="1"/>
              <a:t>länderna</a:t>
            </a:r>
            <a:r>
              <a:rPr lang="en-US" i="1" dirty="0"/>
              <a:t> </a:t>
            </a:r>
            <a:r>
              <a:rPr lang="en-US" i="1" dirty="0" err="1"/>
              <a:t>behandlas</a:t>
            </a:r>
            <a:r>
              <a:rPr lang="en-US" i="1" dirty="0"/>
              <a:t> </a:t>
            </a:r>
            <a:r>
              <a:rPr lang="en-US" i="1" dirty="0" err="1"/>
              <a:t>lika</a:t>
            </a:r>
            <a:r>
              <a:rPr lang="en-US" i="1" dirty="0"/>
              <a:t> med </a:t>
            </a:r>
            <a:r>
              <a:rPr lang="en-US" i="1" dirty="0" err="1"/>
              <a:t>landets</a:t>
            </a:r>
            <a:r>
              <a:rPr lang="en-US" i="1" dirty="0"/>
              <a:t> </a:t>
            </a:r>
            <a:r>
              <a:rPr lang="en-US" i="1" dirty="0" err="1"/>
              <a:t>egna</a:t>
            </a:r>
            <a:r>
              <a:rPr lang="en-US" i="1" dirty="0"/>
              <a:t> </a:t>
            </a:r>
            <a:r>
              <a:rPr lang="en-US" i="1" dirty="0" err="1"/>
              <a:t>medborgare</a:t>
            </a:r>
            <a:r>
              <a:rPr lang="en-US" i="1" dirty="0"/>
              <a:t>.”</a:t>
            </a:r>
            <a:r>
              <a:rPr lang="en-US" dirty="0"/>
              <a:t> Under </a:t>
            </a:r>
            <a:r>
              <a:rPr lang="en-US" dirty="0" err="1"/>
              <a:t>åren</a:t>
            </a:r>
            <a:r>
              <a:rPr lang="en-US" dirty="0"/>
              <a:t> </a:t>
            </a:r>
            <a:r>
              <a:rPr lang="en-US" dirty="0" err="1"/>
              <a:t>har</a:t>
            </a:r>
            <a:r>
              <a:rPr lang="en-US" dirty="0"/>
              <a:t> </a:t>
            </a:r>
            <a:r>
              <a:rPr lang="en-US" dirty="0" err="1"/>
              <a:t>avtalet</a:t>
            </a:r>
            <a:r>
              <a:rPr lang="en-US" dirty="0"/>
              <a:t> </a:t>
            </a:r>
            <a:r>
              <a:rPr lang="en-US" dirty="0" err="1"/>
              <a:t>reviderats</a:t>
            </a:r>
            <a:r>
              <a:rPr lang="en-US" dirty="0"/>
              <a:t> </a:t>
            </a:r>
            <a:r>
              <a:rPr lang="en-US" dirty="0" err="1"/>
              <a:t>och</a:t>
            </a:r>
            <a:r>
              <a:rPr lang="en-US" dirty="0"/>
              <a:t> </a:t>
            </a:r>
            <a:r>
              <a:rPr lang="en-US" dirty="0" err="1"/>
              <a:t>uppdaterats</a:t>
            </a:r>
            <a:r>
              <a:rPr lang="en-US" dirty="0"/>
              <a:t>.</a:t>
            </a:r>
          </a:p>
          <a:p>
            <a:endParaRPr lang="en-US" dirty="0"/>
          </a:p>
          <a:p>
            <a:r>
              <a:rPr lang="en-US" b="1" dirty="0"/>
              <a:t>1971:</a:t>
            </a:r>
            <a:r>
              <a:rPr lang="en-US" dirty="0"/>
              <a:t> </a:t>
            </a:r>
            <a:r>
              <a:rPr lang="en-US" dirty="0" err="1"/>
              <a:t>Nordiska</a:t>
            </a:r>
            <a:r>
              <a:rPr lang="en-US" dirty="0"/>
              <a:t> </a:t>
            </a:r>
            <a:r>
              <a:rPr lang="en-US" dirty="0" err="1"/>
              <a:t>ministerrådet</a:t>
            </a:r>
            <a:r>
              <a:rPr lang="en-US" dirty="0"/>
              <a:t> </a:t>
            </a:r>
            <a:r>
              <a:rPr lang="en-US" dirty="0" err="1"/>
              <a:t>är</a:t>
            </a:r>
            <a:r>
              <a:rPr lang="en-US" dirty="0"/>
              <a:t> de </a:t>
            </a:r>
            <a:r>
              <a:rPr lang="en-US" dirty="0" err="1"/>
              <a:t>nordiska</a:t>
            </a:r>
            <a:r>
              <a:rPr lang="en-US" dirty="0"/>
              <a:t> </a:t>
            </a:r>
            <a:r>
              <a:rPr lang="en-US" dirty="0" err="1"/>
              <a:t>regeringarnas</a:t>
            </a:r>
            <a:r>
              <a:rPr lang="en-US" dirty="0"/>
              <a:t> </a:t>
            </a:r>
            <a:r>
              <a:rPr lang="en-US" dirty="0" err="1"/>
              <a:t>samarbetsorgan</a:t>
            </a:r>
            <a:r>
              <a:rPr lang="en-US" dirty="0"/>
              <a:t>. Föreningen Norden </a:t>
            </a:r>
            <a:r>
              <a:rPr lang="en-US" dirty="0" err="1"/>
              <a:t>spelade</a:t>
            </a:r>
            <a:r>
              <a:rPr lang="en-US" dirty="0"/>
              <a:t> </a:t>
            </a:r>
            <a:r>
              <a:rPr lang="en-US" dirty="0" err="1"/>
              <a:t>en</a:t>
            </a:r>
            <a:r>
              <a:rPr lang="en-US" dirty="0"/>
              <a:t> </a:t>
            </a:r>
            <a:r>
              <a:rPr lang="en-US" dirty="0" err="1"/>
              <a:t>viktig</a:t>
            </a:r>
            <a:r>
              <a:rPr lang="en-US" dirty="0"/>
              <a:t> roll </a:t>
            </a:r>
            <a:r>
              <a:rPr lang="en-US" dirty="0" err="1"/>
              <a:t>i</a:t>
            </a:r>
            <a:r>
              <a:rPr lang="en-US" dirty="0"/>
              <a:t> </a:t>
            </a:r>
            <a:r>
              <a:rPr lang="en-US" dirty="0" err="1"/>
              <a:t>bildandet</a:t>
            </a:r>
            <a:r>
              <a:rPr lang="en-US" dirty="0"/>
              <a:t> av det </a:t>
            </a:r>
            <a:r>
              <a:rPr lang="en-US" dirty="0" err="1"/>
              <a:t>nordiska</a:t>
            </a:r>
            <a:r>
              <a:rPr lang="en-US" dirty="0"/>
              <a:t> </a:t>
            </a:r>
            <a:r>
              <a:rPr lang="en-US" dirty="0" err="1"/>
              <a:t>ministerrådet</a:t>
            </a:r>
            <a:r>
              <a:rPr lang="en-US" dirty="0"/>
              <a:t> </a:t>
            </a:r>
            <a:r>
              <a:rPr lang="en-US" dirty="0" err="1"/>
              <a:t>genom</a:t>
            </a:r>
            <a:r>
              <a:rPr lang="en-US" dirty="0"/>
              <a:t> </a:t>
            </a:r>
            <a:r>
              <a:rPr lang="en-US" dirty="0" err="1"/>
              <a:t>sitt</a:t>
            </a:r>
            <a:r>
              <a:rPr lang="en-US" dirty="0"/>
              <a:t> </a:t>
            </a:r>
            <a:r>
              <a:rPr lang="en-US" dirty="0" err="1"/>
              <a:t>tidiga</a:t>
            </a:r>
            <a:r>
              <a:rPr lang="en-US" dirty="0"/>
              <a:t> </a:t>
            </a:r>
            <a:r>
              <a:rPr lang="en-US" dirty="0" err="1"/>
              <a:t>engagemang</a:t>
            </a:r>
            <a:r>
              <a:rPr lang="en-US" dirty="0"/>
              <a:t> för </a:t>
            </a:r>
            <a:r>
              <a:rPr lang="en-US" dirty="0" err="1"/>
              <a:t>nordiskt</a:t>
            </a:r>
            <a:r>
              <a:rPr lang="en-US" dirty="0"/>
              <a:t> </a:t>
            </a:r>
            <a:r>
              <a:rPr lang="en-US" dirty="0" err="1"/>
              <a:t>samarbete</a:t>
            </a:r>
            <a:r>
              <a:rPr lang="en-US" dirty="0"/>
              <a:t>. Föreningen la </a:t>
            </a:r>
            <a:r>
              <a:rPr lang="en-US" dirty="0" err="1"/>
              <a:t>grunden</a:t>
            </a:r>
            <a:r>
              <a:rPr lang="en-US" dirty="0"/>
              <a:t> till det </a:t>
            </a:r>
            <a:r>
              <a:rPr lang="en-US" dirty="0" err="1"/>
              <a:t>breda</a:t>
            </a:r>
            <a:r>
              <a:rPr lang="en-US" dirty="0"/>
              <a:t> </a:t>
            </a:r>
            <a:r>
              <a:rPr lang="en-US" dirty="0" err="1"/>
              <a:t>politiska</a:t>
            </a:r>
            <a:r>
              <a:rPr lang="en-US" dirty="0"/>
              <a:t> </a:t>
            </a:r>
            <a:r>
              <a:rPr lang="en-US" dirty="0" err="1"/>
              <a:t>och</a:t>
            </a:r>
            <a:r>
              <a:rPr lang="en-US" dirty="0"/>
              <a:t> </a:t>
            </a:r>
            <a:r>
              <a:rPr lang="en-US" dirty="0" err="1"/>
              <a:t>civila</a:t>
            </a:r>
            <a:r>
              <a:rPr lang="en-US" dirty="0"/>
              <a:t> </a:t>
            </a:r>
            <a:r>
              <a:rPr lang="en-US" dirty="0" err="1"/>
              <a:t>stöd</a:t>
            </a:r>
            <a:r>
              <a:rPr lang="en-US" dirty="0"/>
              <a:t> </a:t>
            </a:r>
            <a:r>
              <a:rPr lang="en-US" dirty="0" err="1"/>
              <a:t>som</a:t>
            </a:r>
            <a:r>
              <a:rPr lang="en-US" dirty="0"/>
              <a:t> </a:t>
            </a:r>
            <a:r>
              <a:rPr lang="en-US" dirty="0" err="1"/>
              <a:t>krävdes</a:t>
            </a:r>
            <a:r>
              <a:rPr lang="en-US" dirty="0"/>
              <a:t> för </a:t>
            </a:r>
            <a:r>
              <a:rPr lang="en-US" dirty="0" err="1"/>
              <a:t>att</a:t>
            </a:r>
            <a:r>
              <a:rPr lang="en-US" dirty="0"/>
              <a:t> </a:t>
            </a:r>
            <a:r>
              <a:rPr lang="en-US" dirty="0" err="1"/>
              <a:t>skapa</a:t>
            </a:r>
            <a:r>
              <a:rPr lang="en-US" dirty="0"/>
              <a:t> de </a:t>
            </a:r>
            <a:r>
              <a:rPr lang="en-US" dirty="0" err="1"/>
              <a:t>formella</a:t>
            </a:r>
            <a:r>
              <a:rPr lang="en-US" dirty="0"/>
              <a:t> </a:t>
            </a:r>
            <a:r>
              <a:rPr lang="en-US" dirty="0" err="1"/>
              <a:t>strukturer</a:t>
            </a:r>
            <a:r>
              <a:rPr lang="en-US" dirty="0"/>
              <a:t> </a:t>
            </a:r>
            <a:r>
              <a:rPr lang="en-US" dirty="0" err="1"/>
              <a:t>som</a:t>
            </a:r>
            <a:r>
              <a:rPr lang="en-US" dirty="0"/>
              <a:t> </a:t>
            </a:r>
            <a:r>
              <a:rPr lang="en-US" dirty="0" err="1"/>
              <a:t>resulterade</a:t>
            </a:r>
            <a:r>
              <a:rPr lang="en-US" dirty="0"/>
              <a:t> </a:t>
            </a:r>
            <a:r>
              <a:rPr lang="en-US" dirty="0" err="1"/>
              <a:t>i</a:t>
            </a:r>
            <a:r>
              <a:rPr lang="en-US" dirty="0"/>
              <a:t> </a:t>
            </a:r>
            <a:r>
              <a:rPr lang="en-US" dirty="0" err="1"/>
              <a:t>Nordiska</a:t>
            </a:r>
            <a:r>
              <a:rPr lang="en-US" dirty="0"/>
              <a:t> </a:t>
            </a:r>
            <a:r>
              <a:rPr lang="en-US" dirty="0" err="1"/>
              <a:t>ministerrådet</a:t>
            </a:r>
            <a:r>
              <a:rPr lang="en-US" dirty="0"/>
              <a:t>.</a:t>
            </a:r>
          </a:p>
          <a:p>
            <a:endParaRPr lang="en-US" dirty="0"/>
          </a:p>
          <a:p>
            <a:pPr algn="l"/>
            <a:r>
              <a:rPr lang="en-US" b="1" dirty="0"/>
              <a:t>1985: </a:t>
            </a:r>
            <a:r>
              <a:rPr lang="sv-SE" sz="1800" b="0" i="0" u="none" strike="noStrike" baseline="0" dirty="0">
                <a:solidFill>
                  <a:srgbClr val="477090"/>
                </a:solidFill>
                <a:latin typeface="Roboto-Regular"/>
              </a:rPr>
              <a:t>Nordjobb är ett nordiskt arbetsmarknadsprogram som gör det möjligt för unga mellan 18 och 30 år att säsongsjobba i ett annat nordiskt land </a:t>
            </a:r>
            <a:r>
              <a:rPr lang="sv-SE" sz="1800" b="0" i="0" u="none" strike="noStrike" baseline="0" dirty="0">
                <a:solidFill>
                  <a:srgbClr val="2D2A1F"/>
                </a:solidFill>
                <a:latin typeface="Roboto-Regular"/>
              </a:rPr>
              <a:t>samtidigt som de träffar andra</a:t>
            </a:r>
          </a:p>
          <a:p>
            <a:pPr algn="l"/>
            <a:r>
              <a:rPr lang="sv-SE" sz="1800" b="0" i="0" u="none" strike="noStrike" baseline="0" dirty="0">
                <a:solidFill>
                  <a:srgbClr val="2D2A1F"/>
                </a:solidFill>
                <a:latin typeface="Roboto-Regular"/>
              </a:rPr>
              <a:t>nordjobbare och får nya vänner från Nordens alla hörn. Tillsammans med systerföreningar i de andra nordiska länderna driver Föreningen Norden arbetsmarknadsprogrammet Nordjobb. Nordjobb arbetar för att öka mobiliteten på den nordiska arbetsmarknaden och för att öka kunskapen om språk och kultur i Norden. </a:t>
            </a:r>
            <a:br>
              <a:rPr lang="sv-SE" sz="1800" b="0" i="0" u="none" strike="noStrike" baseline="0" dirty="0">
                <a:solidFill>
                  <a:srgbClr val="2D2A1F"/>
                </a:solidFill>
                <a:latin typeface="Roboto-Regular"/>
              </a:rPr>
            </a:br>
            <a:br>
              <a:rPr lang="sv-SE" sz="1800" b="0" i="0" u="none" strike="noStrike" baseline="0" dirty="0">
                <a:solidFill>
                  <a:srgbClr val="2D2A1F"/>
                </a:solidFill>
                <a:latin typeface="Roboto-Regular"/>
              </a:rPr>
            </a:br>
            <a:r>
              <a:rPr lang="sv-SE" sz="1800" b="0" i="0" u="none" strike="noStrike" baseline="0" dirty="0">
                <a:solidFill>
                  <a:srgbClr val="2D2A1F"/>
                </a:solidFill>
                <a:latin typeface="Roboto-Regular"/>
              </a:rPr>
              <a:t>Sedan 1985 har 29 000 unga fått möjlighet att uppleva ett annat nordiskt land via Nordjobb. Genom att delta i programmet bidrar både nordjobbare och arbetsgivare till rörligheten över gränserna i Norden. Nordjobb firar 40 år 2025.</a:t>
            </a:r>
          </a:p>
          <a:p>
            <a:pPr algn="l"/>
            <a:endParaRPr lang="sv-SE" sz="1800" b="0" i="0" u="none" strike="noStrike" baseline="0" dirty="0">
              <a:solidFill>
                <a:srgbClr val="2D2A1F"/>
              </a:solidFill>
              <a:latin typeface="Roboto-Regular"/>
            </a:endParaRPr>
          </a:p>
          <a:p>
            <a:pPr algn="l"/>
            <a:r>
              <a:rPr lang="sv-SE" sz="1800" b="1" i="0" u="none" strike="noStrike" baseline="0" dirty="0">
                <a:solidFill>
                  <a:srgbClr val="2D2A1F"/>
                </a:solidFill>
                <a:latin typeface="Roboto-Regular"/>
              </a:rPr>
              <a:t>2009:</a:t>
            </a:r>
            <a:r>
              <a:rPr lang="sv-SE" sz="1800" b="0" i="0" u="none" strike="noStrike" baseline="0" dirty="0">
                <a:solidFill>
                  <a:srgbClr val="2D2A1F"/>
                </a:solidFill>
                <a:latin typeface="Roboto-Regular"/>
              </a:rPr>
              <a:t> </a:t>
            </a:r>
            <a:r>
              <a:rPr lang="sv-SE" sz="1800" b="1" i="0" u="none" strike="noStrike" baseline="0" dirty="0">
                <a:solidFill>
                  <a:srgbClr val="09506F"/>
                </a:solidFill>
                <a:latin typeface="Archivo-ExtraBold"/>
              </a:rPr>
              <a:t>Östersjösamarbetet. </a:t>
            </a:r>
            <a:r>
              <a:rPr lang="sv-SE" sz="1800" b="0" i="0" u="none" strike="noStrike" baseline="0" dirty="0">
                <a:solidFill>
                  <a:srgbClr val="477090"/>
                </a:solidFill>
                <a:latin typeface="Roboto-Regular"/>
              </a:rPr>
              <a:t>EU:s strategi för Östersjöregionen lanserades under Sveriges ordförandeskap i EU 2009. Föreningen Norden blev 2013 inbjudna att koordinera ett av 14 policyområden inom Östersjöstrategin, policyområde utbildning som även omfattar forskning och arbetsmarknadsfrågor inom regionen. Ett uppdrag som vi fortsatt har.</a:t>
            </a:r>
          </a:p>
          <a:p>
            <a:pPr algn="l"/>
            <a:endParaRPr lang="sv-SE" sz="1800" b="0" i="0" u="none" strike="noStrike" baseline="0" dirty="0">
              <a:solidFill>
                <a:srgbClr val="477090"/>
              </a:solidFill>
              <a:latin typeface="Roboto-Regular"/>
            </a:endParaRPr>
          </a:p>
          <a:p>
            <a:pPr algn="l"/>
            <a:r>
              <a:rPr lang="sv-SE" sz="1800" b="1" i="0" u="none" strike="noStrike" baseline="0" dirty="0">
                <a:solidFill>
                  <a:srgbClr val="477090"/>
                </a:solidFill>
                <a:latin typeface="Roboto-Regular"/>
              </a:rPr>
              <a:t>2020: </a:t>
            </a:r>
            <a:r>
              <a:rPr lang="sv-SE" sz="1800" b="1" i="0" u="none" strike="noStrike" baseline="0" dirty="0">
                <a:solidFill>
                  <a:srgbClr val="09506F"/>
                </a:solidFill>
                <a:latin typeface="Archivo-ExtraBold"/>
              </a:rPr>
              <a:t>Coronapandemin. </a:t>
            </a:r>
            <a:r>
              <a:rPr lang="sv-SE" sz="1800" b="0" i="0" u="none" strike="noStrike" baseline="0" dirty="0">
                <a:solidFill>
                  <a:srgbClr val="477090"/>
                </a:solidFill>
                <a:latin typeface="Roboto-Regular"/>
              </a:rPr>
              <a:t>Under coronapandemin bedrev Föreningen Norden aktivt påverkansarbete för mer samarbete och samhörighet över gränserna i Norden.</a:t>
            </a:r>
          </a:p>
          <a:p>
            <a:pPr algn="l"/>
            <a:r>
              <a:rPr lang="sv-SE" sz="1800" b="0" i="0" u="none" strike="noStrike" baseline="0" dirty="0">
                <a:solidFill>
                  <a:srgbClr val="477090"/>
                </a:solidFill>
                <a:latin typeface="Roboto-Regular"/>
              </a:rPr>
              <a:t>Ett av förslagen var att tillsätta en kriskommission för att utvärdera det nordiska samarbetet under pandemin och stärka samarbetet inför framtida kriser. Något som sedan förverkligades</a:t>
            </a:r>
          </a:p>
          <a:p>
            <a:pPr algn="l"/>
            <a:r>
              <a:rPr lang="sv-SE" sz="1800" b="0" i="0" u="none" strike="noStrike" baseline="0" dirty="0">
                <a:solidFill>
                  <a:srgbClr val="477090"/>
                </a:solidFill>
                <a:latin typeface="Roboto-Regular"/>
              </a:rPr>
              <a:t>och lade grunden till Haldendeklarationen.</a:t>
            </a:r>
            <a:br>
              <a:rPr lang="sv-SE" sz="1800" b="0" i="0" u="none" strike="noStrike" baseline="0" dirty="0">
                <a:solidFill>
                  <a:srgbClr val="477090"/>
                </a:solidFill>
                <a:latin typeface="Roboto-Regular"/>
              </a:rPr>
            </a:br>
            <a:br>
              <a:rPr lang="sv-SE" sz="1800" b="0" i="0" u="none" strike="noStrike" baseline="0" dirty="0">
                <a:solidFill>
                  <a:srgbClr val="477090"/>
                </a:solidFill>
                <a:latin typeface="Roboto-Regular"/>
              </a:rPr>
            </a:br>
            <a:r>
              <a:rPr lang="sv-SE" sz="1800" b="1" i="0" u="none" strike="noStrike" baseline="0" dirty="0">
                <a:solidFill>
                  <a:srgbClr val="477090"/>
                </a:solidFill>
                <a:latin typeface="Roboto-Regular"/>
              </a:rPr>
              <a:t>2021: </a:t>
            </a:r>
            <a:r>
              <a:rPr lang="sv-SE" sz="1800" b="1" i="0" u="none" strike="noStrike" baseline="0" dirty="0">
                <a:solidFill>
                  <a:srgbClr val="09506F"/>
                </a:solidFill>
                <a:latin typeface="Archivo-ExtraBold"/>
              </a:rPr>
              <a:t>Civilsamhällesnätverket Nordic </a:t>
            </a:r>
            <a:r>
              <a:rPr lang="sv-SE" sz="1800" b="1" i="0" u="none" strike="noStrike" baseline="0" dirty="0" err="1">
                <a:solidFill>
                  <a:srgbClr val="09506F"/>
                </a:solidFill>
                <a:latin typeface="Archivo-ExtraBold"/>
              </a:rPr>
              <a:t>Civ</a:t>
            </a:r>
            <a:r>
              <a:rPr lang="sv-SE" sz="1800" b="1" i="0" u="none" strike="noStrike" baseline="0" dirty="0">
                <a:solidFill>
                  <a:srgbClr val="09506F"/>
                </a:solidFill>
                <a:latin typeface="Archivo-ExtraBold"/>
              </a:rPr>
              <a:t> bildas</a:t>
            </a:r>
          </a:p>
          <a:p>
            <a:pPr algn="l"/>
            <a:r>
              <a:rPr lang="sv-SE" sz="1800" b="0" i="0" u="none" strike="noStrike" baseline="0" dirty="0">
                <a:solidFill>
                  <a:srgbClr val="477090"/>
                </a:solidFill>
                <a:latin typeface="Roboto-Regular"/>
              </a:rPr>
              <a:t>De nordiska samarbetsministrarna inrättade Nordic </a:t>
            </a:r>
            <a:r>
              <a:rPr lang="sv-SE" sz="1800" b="0" i="0" u="none" strike="noStrike" baseline="0" dirty="0" err="1">
                <a:solidFill>
                  <a:srgbClr val="477090"/>
                </a:solidFill>
                <a:latin typeface="Roboto-Regular"/>
              </a:rPr>
              <a:t>Civ</a:t>
            </a:r>
            <a:r>
              <a:rPr lang="sv-SE" sz="1800" b="0" i="0" u="none" strike="noStrike" baseline="0" dirty="0">
                <a:solidFill>
                  <a:srgbClr val="477090"/>
                </a:solidFill>
                <a:latin typeface="Roboto-Regular"/>
              </a:rPr>
              <a:t> för att stärka sin samverkan med civilsamhället i Norden. Föreningen Norden har varit en aktiv medlem sedan starten och koordinerat arbetet i nätverket – som består av 40 organisationer - sedan 2023.</a:t>
            </a:r>
            <a:br>
              <a:rPr lang="sv-SE" sz="1800" b="0" i="0" u="none" strike="noStrike" baseline="0" dirty="0">
                <a:solidFill>
                  <a:srgbClr val="477090"/>
                </a:solidFill>
                <a:latin typeface="Roboto-Regular"/>
              </a:rPr>
            </a:br>
            <a:endParaRPr lang="sv-SE" sz="1800" b="0" i="0" u="none" strike="noStrike" baseline="0" dirty="0">
              <a:solidFill>
                <a:srgbClr val="477090"/>
              </a:solidFill>
              <a:latin typeface="Roboto-Regular"/>
            </a:endParaRPr>
          </a:p>
          <a:p>
            <a:pPr algn="l"/>
            <a:r>
              <a:rPr lang="sv-SE" sz="1800" b="1" i="0" u="none" strike="noStrike" baseline="0" dirty="0">
                <a:solidFill>
                  <a:srgbClr val="477090"/>
                </a:solidFill>
                <a:latin typeface="Roboto-Regular"/>
              </a:rPr>
              <a:t>2022: </a:t>
            </a:r>
            <a:r>
              <a:rPr lang="sv-SE" sz="1800" b="1" i="0" u="none" strike="noStrike" baseline="0" dirty="0">
                <a:solidFill>
                  <a:srgbClr val="09506F"/>
                </a:solidFill>
                <a:latin typeface="Archivo-ExtraBold"/>
              </a:rPr>
              <a:t>Haldendeklarationen</a:t>
            </a:r>
          </a:p>
          <a:p>
            <a:pPr algn="l"/>
            <a:r>
              <a:rPr lang="sv-SE" sz="1800" b="0" i="0" u="none" strike="noStrike" baseline="0" dirty="0">
                <a:solidFill>
                  <a:srgbClr val="477090"/>
                </a:solidFill>
                <a:latin typeface="Roboto-Regular"/>
              </a:rPr>
              <a:t>Haldendeklarationen innebär att de nordiska länderna samt Färöarna, Grönland och Åland ska stärka sitt samarbete i kristider. Det slog de nordiska samarbetsministrarna fast i en deklaration som godkändes vid ett möte i Halden, Norge.</a:t>
            </a:r>
          </a:p>
          <a:p>
            <a:pPr algn="l"/>
            <a:endParaRPr lang="sv-SE" sz="1800" b="0" i="0" u="none" strike="noStrike" baseline="0" dirty="0">
              <a:solidFill>
                <a:srgbClr val="477090"/>
              </a:solidFill>
              <a:latin typeface="Roboto-Regular"/>
            </a:endParaRPr>
          </a:p>
          <a:p>
            <a:pPr algn="l"/>
            <a:r>
              <a:rPr lang="sv-SE" sz="1800" b="1" i="0" u="none" strike="noStrike" baseline="0" dirty="0">
                <a:solidFill>
                  <a:srgbClr val="477090"/>
                </a:solidFill>
                <a:latin typeface="Roboto-Regular"/>
              </a:rPr>
              <a:t>2024:</a:t>
            </a:r>
            <a:r>
              <a:rPr lang="sv-SE" sz="1800" b="0" i="0" u="none" strike="noStrike" baseline="0" dirty="0">
                <a:solidFill>
                  <a:srgbClr val="477090"/>
                </a:solidFill>
                <a:latin typeface="Roboto-Regular"/>
              </a:rPr>
              <a:t> </a:t>
            </a:r>
            <a:r>
              <a:rPr lang="sv-SE" sz="1800" b="1" i="0" u="none" strike="noStrike" baseline="0" dirty="0">
                <a:solidFill>
                  <a:srgbClr val="09506F"/>
                </a:solidFill>
                <a:latin typeface="Archivo-ExtraBold"/>
              </a:rPr>
              <a:t>I dag och i framtiden</a:t>
            </a:r>
          </a:p>
          <a:p>
            <a:pPr algn="l"/>
            <a:r>
              <a:rPr lang="sv-SE" sz="1800" b="0" i="0" u="none" strike="noStrike" baseline="0" dirty="0">
                <a:solidFill>
                  <a:srgbClr val="477090"/>
                </a:solidFill>
                <a:latin typeface="Roboto-Regular"/>
              </a:rPr>
              <a:t>Föreningen Norden fortsätter arbetet för ett öppet, demokratiskt, samverkande och hållbart Norden som utvecklas för framtiden – av oss tillsammans.</a:t>
            </a:r>
          </a:p>
          <a:p>
            <a:pPr algn="l"/>
            <a:endParaRPr lang="sv-SE" sz="1800" b="0" i="0" u="none" strike="noStrike" baseline="0" dirty="0">
              <a:solidFill>
                <a:srgbClr val="477090"/>
              </a:solidFill>
              <a:latin typeface="Roboto-Regular"/>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Varje</a:t>
            </a:r>
            <a:r>
              <a:rPr lang="en-US" dirty="0"/>
              <a:t> </a:t>
            </a:r>
            <a:r>
              <a:rPr lang="en-US" dirty="0" err="1"/>
              <a:t>år</a:t>
            </a:r>
            <a:r>
              <a:rPr lang="en-US" dirty="0"/>
              <a:t> tar Föreningen Norden </a:t>
            </a:r>
            <a:r>
              <a:rPr lang="en-US" dirty="0" err="1"/>
              <a:t>tempen</a:t>
            </a:r>
            <a:r>
              <a:rPr lang="en-US" dirty="0"/>
              <a:t> </a:t>
            </a:r>
            <a:r>
              <a:rPr lang="en-US" dirty="0" err="1"/>
              <a:t>på</a:t>
            </a:r>
            <a:r>
              <a:rPr lang="en-US" dirty="0"/>
              <a:t> </a:t>
            </a:r>
            <a:r>
              <a:rPr lang="en-US" dirty="0" err="1"/>
              <a:t>vad</a:t>
            </a:r>
            <a:r>
              <a:rPr lang="en-US" dirty="0"/>
              <a:t> </a:t>
            </a:r>
            <a:r>
              <a:rPr lang="en-US" dirty="0" err="1"/>
              <a:t>allmänheten</a:t>
            </a:r>
            <a:r>
              <a:rPr lang="en-US" dirty="0"/>
              <a:t> </a:t>
            </a:r>
            <a:r>
              <a:rPr lang="en-US" dirty="0" err="1"/>
              <a:t>i</a:t>
            </a:r>
            <a:r>
              <a:rPr lang="en-US" dirty="0"/>
              <a:t> Sverige </a:t>
            </a:r>
            <a:r>
              <a:rPr lang="en-US" dirty="0" err="1"/>
              <a:t>tycker</a:t>
            </a:r>
            <a:r>
              <a:rPr lang="en-US" dirty="0"/>
              <a:t> om Norden </a:t>
            </a:r>
            <a:r>
              <a:rPr lang="en-US" dirty="0" err="1"/>
              <a:t>och</a:t>
            </a:r>
            <a:r>
              <a:rPr lang="en-US" dirty="0"/>
              <a:t> </a:t>
            </a:r>
            <a:r>
              <a:rPr lang="en-US" dirty="0" err="1"/>
              <a:t>nordiskt</a:t>
            </a:r>
            <a:r>
              <a:rPr lang="en-US" dirty="0"/>
              <a:t> </a:t>
            </a:r>
            <a:r>
              <a:rPr lang="en-US" dirty="0" err="1"/>
              <a:t>samarbete</a:t>
            </a:r>
            <a:r>
              <a:rPr lang="en-US" dirty="0"/>
              <a:t> </a:t>
            </a:r>
            <a:r>
              <a:rPr lang="en-US" dirty="0" err="1"/>
              <a:t>genom</a:t>
            </a:r>
            <a:r>
              <a:rPr lang="en-US" dirty="0"/>
              <a:t> </a:t>
            </a:r>
            <a:r>
              <a:rPr lang="en-US" dirty="0" err="1"/>
              <a:t>en</a:t>
            </a:r>
            <a:r>
              <a:rPr lang="en-US" dirty="0"/>
              <a:t> </a:t>
            </a:r>
            <a:r>
              <a:rPr lang="en-US" dirty="0" err="1"/>
              <a:t>opinionsundersökning</a:t>
            </a:r>
            <a:r>
              <a:rPr lang="en-US" dirty="0"/>
              <a:t>. </a:t>
            </a:r>
          </a:p>
          <a:p>
            <a:endParaRPr lang="en-US" dirty="0"/>
          </a:p>
          <a:p>
            <a:r>
              <a:rPr lang="en-US" dirty="0"/>
              <a:t>I </a:t>
            </a:r>
            <a:r>
              <a:rPr lang="en-US" dirty="0" err="1"/>
              <a:t>Nordenbarometern</a:t>
            </a:r>
            <a:r>
              <a:rPr lang="en-US" dirty="0"/>
              <a:t> 2023 </a:t>
            </a:r>
            <a:r>
              <a:rPr lang="en-US" dirty="0" err="1"/>
              <a:t>svarade</a:t>
            </a:r>
            <a:r>
              <a:rPr lang="en-US" dirty="0"/>
              <a:t> 9 av 10 </a:t>
            </a:r>
            <a:r>
              <a:rPr lang="en-US" dirty="0" err="1"/>
              <a:t>svenskar</a:t>
            </a:r>
            <a:r>
              <a:rPr lang="en-US" dirty="0"/>
              <a:t> </a:t>
            </a:r>
            <a:r>
              <a:rPr lang="en-US" dirty="0" err="1"/>
              <a:t>att</a:t>
            </a:r>
            <a:r>
              <a:rPr lang="en-US" dirty="0"/>
              <a:t> de </a:t>
            </a:r>
            <a:r>
              <a:rPr lang="en-US" dirty="0" err="1"/>
              <a:t>vill</a:t>
            </a:r>
            <a:r>
              <a:rPr lang="en-US" dirty="0"/>
              <a:t> se </a:t>
            </a:r>
            <a:r>
              <a:rPr lang="en-US" dirty="0" err="1"/>
              <a:t>mer</a:t>
            </a:r>
            <a:r>
              <a:rPr lang="en-US" dirty="0"/>
              <a:t> </a:t>
            </a:r>
            <a:r>
              <a:rPr lang="en-US" dirty="0" err="1"/>
              <a:t>nordiskt</a:t>
            </a:r>
            <a:r>
              <a:rPr lang="en-US" dirty="0"/>
              <a:t> </a:t>
            </a:r>
            <a:r>
              <a:rPr lang="en-US" dirty="0" err="1"/>
              <a:t>samarbete</a:t>
            </a:r>
            <a:r>
              <a:rPr lang="en-US" dirty="0"/>
              <a:t> för </a:t>
            </a:r>
            <a:r>
              <a:rPr lang="en-US" dirty="0" err="1"/>
              <a:t>att</a:t>
            </a:r>
            <a:r>
              <a:rPr lang="en-US" dirty="0"/>
              <a:t> vi ska </a:t>
            </a:r>
            <a:r>
              <a:rPr lang="en-US" dirty="0" err="1"/>
              <a:t>klara</a:t>
            </a:r>
            <a:r>
              <a:rPr lang="en-US" dirty="0"/>
              <a:t> </a:t>
            </a:r>
            <a:r>
              <a:rPr lang="en-US" dirty="0" err="1"/>
              <a:t>framtida</a:t>
            </a:r>
            <a:r>
              <a:rPr lang="en-US" dirty="0"/>
              <a:t> </a:t>
            </a:r>
            <a:r>
              <a:rPr lang="en-US" dirty="0" err="1"/>
              <a:t>utmaningar</a:t>
            </a:r>
            <a:r>
              <a:rPr lang="en-US" dirty="0"/>
              <a:t>. Det </a:t>
            </a:r>
            <a:r>
              <a:rPr lang="en-US" dirty="0" err="1"/>
              <a:t>är</a:t>
            </a:r>
            <a:r>
              <a:rPr lang="en-US" dirty="0"/>
              <a:t> </a:t>
            </a:r>
            <a:r>
              <a:rPr lang="en-US" dirty="0" err="1"/>
              <a:t>en</a:t>
            </a:r>
            <a:r>
              <a:rPr lang="en-US" dirty="0"/>
              <a:t> </a:t>
            </a:r>
            <a:r>
              <a:rPr lang="en-US" dirty="0" err="1"/>
              <a:t>tydlig</a:t>
            </a:r>
            <a:r>
              <a:rPr lang="en-US" dirty="0"/>
              <a:t> signal om </a:t>
            </a:r>
            <a:r>
              <a:rPr lang="en-US" dirty="0" err="1"/>
              <a:t>att</a:t>
            </a:r>
            <a:r>
              <a:rPr lang="en-US" dirty="0"/>
              <a:t> </a:t>
            </a:r>
            <a:r>
              <a:rPr lang="en-US" dirty="0" err="1"/>
              <a:t>vår</a:t>
            </a:r>
            <a:r>
              <a:rPr lang="en-US" dirty="0"/>
              <a:t> </a:t>
            </a:r>
            <a:r>
              <a:rPr lang="en-US" dirty="0" err="1"/>
              <a:t>verksamhet</a:t>
            </a:r>
            <a:r>
              <a:rPr lang="en-US" dirty="0"/>
              <a:t> </a:t>
            </a:r>
            <a:r>
              <a:rPr lang="en-US" dirty="0" err="1"/>
              <a:t>är</a:t>
            </a:r>
            <a:r>
              <a:rPr lang="en-US" dirty="0"/>
              <a:t> </a:t>
            </a:r>
            <a:r>
              <a:rPr lang="en-US" dirty="0" err="1"/>
              <a:t>viktig</a:t>
            </a:r>
            <a:r>
              <a:rPr lang="en-US" dirty="0"/>
              <a:t> </a:t>
            </a:r>
            <a:r>
              <a:rPr lang="en-US" dirty="0" err="1"/>
              <a:t>och</a:t>
            </a:r>
            <a:r>
              <a:rPr lang="en-US" dirty="0"/>
              <a:t> relevant för </a:t>
            </a:r>
            <a:r>
              <a:rPr lang="en-US" dirty="0" err="1"/>
              <a:t>invånarna</a:t>
            </a:r>
            <a:r>
              <a:rPr lang="en-US" dirty="0"/>
              <a:t>.</a:t>
            </a:r>
          </a:p>
          <a:p>
            <a:endParaRPr lang="en-US" dirty="0"/>
          </a:p>
          <a:p>
            <a:r>
              <a:rPr lang="en-US" dirty="0" err="1"/>
              <a:t>Nordenbarometern</a:t>
            </a:r>
            <a:r>
              <a:rPr lang="en-US" dirty="0"/>
              <a:t> 2023 </a:t>
            </a:r>
            <a:r>
              <a:rPr lang="en-US" dirty="0" err="1"/>
              <a:t>visar</a:t>
            </a:r>
            <a:r>
              <a:rPr lang="en-US" dirty="0"/>
              <a:t> </a:t>
            </a:r>
            <a:r>
              <a:rPr lang="en-US" dirty="0" err="1"/>
              <a:t>också</a:t>
            </a:r>
            <a:r>
              <a:rPr lang="en-US" dirty="0"/>
              <a:t> </a:t>
            </a:r>
            <a:r>
              <a:rPr lang="en-US" dirty="0" err="1"/>
              <a:t>att</a:t>
            </a:r>
            <a:r>
              <a:rPr lang="en-US" dirty="0"/>
              <a:t> </a:t>
            </a:r>
            <a:r>
              <a:rPr lang="en-US" dirty="0" err="1"/>
              <a:t>mer</a:t>
            </a:r>
            <a:r>
              <a:rPr lang="en-US" dirty="0"/>
              <a:t> </a:t>
            </a:r>
            <a:r>
              <a:rPr lang="en-US" dirty="0" err="1"/>
              <a:t>än</a:t>
            </a:r>
            <a:r>
              <a:rPr lang="en-US" dirty="0"/>
              <a:t> var </a:t>
            </a:r>
            <a:r>
              <a:rPr lang="en-US" dirty="0" err="1"/>
              <a:t>tredje</a:t>
            </a:r>
            <a:r>
              <a:rPr lang="en-US" dirty="0"/>
              <a:t> </a:t>
            </a:r>
            <a:r>
              <a:rPr lang="en-US" dirty="0" err="1"/>
              <a:t>svensk</a:t>
            </a:r>
            <a:r>
              <a:rPr lang="en-US" dirty="0"/>
              <a:t> (36 </a:t>
            </a:r>
            <a:r>
              <a:rPr lang="en-US" dirty="0" err="1"/>
              <a:t>procent</a:t>
            </a:r>
            <a:r>
              <a:rPr lang="en-US" dirty="0"/>
              <a:t>) </a:t>
            </a:r>
            <a:r>
              <a:rPr lang="en-US" dirty="0" err="1"/>
              <a:t>har</a:t>
            </a:r>
            <a:r>
              <a:rPr lang="en-US" dirty="0"/>
              <a:t> </a:t>
            </a:r>
            <a:r>
              <a:rPr lang="en-US" dirty="0" err="1"/>
              <a:t>en</a:t>
            </a:r>
            <a:r>
              <a:rPr lang="en-US" dirty="0"/>
              <a:t> </a:t>
            </a:r>
            <a:r>
              <a:rPr lang="en-US" dirty="0" err="1"/>
              <a:t>nära</a:t>
            </a:r>
            <a:r>
              <a:rPr lang="en-US" dirty="0"/>
              <a:t> relation </a:t>
            </a:r>
            <a:r>
              <a:rPr lang="en-US" dirty="0" err="1"/>
              <a:t>eller</a:t>
            </a:r>
            <a:r>
              <a:rPr lang="en-US" dirty="0"/>
              <a:t> </a:t>
            </a:r>
            <a:r>
              <a:rPr lang="en-US" dirty="0" err="1"/>
              <a:t>anknytning</a:t>
            </a:r>
            <a:r>
              <a:rPr lang="en-US" dirty="0"/>
              <a:t> </a:t>
            </a:r>
            <a:r>
              <a:rPr lang="en-US" dirty="0" err="1"/>
              <a:t>i</a:t>
            </a:r>
            <a:r>
              <a:rPr lang="en-US" dirty="0"/>
              <a:t> </a:t>
            </a:r>
            <a:r>
              <a:rPr lang="en-US" dirty="0" err="1"/>
              <a:t>ett</a:t>
            </a:r>
            <a:r>
              <a:rPr lang="en-US" dirty="0"/>
              <a:t> </a:t>
            </a:r>
            <a:r>
              <a:rPr lang="en-US" dirty="0" err="1"/>
              <a:t>annat</a:t>
            </a:r>
            <a:r>
              <a:rPr lang="en-US" dirty="0"/>
              <a:t> </a:t>
            </a:r>
            <a:r>
              <a:rPr lang="en-US" dirty="0" err="1"/>
              <a:t>nordiskt</a:t>
            </a:r>
            <a:r>
              <a:rPr lang="en-US" dirty="0"/>
              <a:t> land. </a:t>
            </a:r>
            <a:r>
              <a:rPr lang="en-US" dirty="0" err="1"/>
              <a:t>Att</a:t>
            </a:r>
            <a:r>
              <a:rPr lang="en-US" dirty="0"/>
              <a:t> det </a:t>
            </a:r>
            <a:r>
              <a:rPr lang="en-US" dirty="0" err="1"/>
              <a:t>nordiska</a:t>
            </a:r>
            <a:r>
              <a:rPr lang="en-US" dirty="0"/>
              <a:t> </a:t>
            </a:r>
            <a:r>
              <a:rPr lang="en-US" dirty="0" err="1"/>
              <a:t>samarbetet</a:t>
            </a:r>
            <a:endParaRPr lang="en-US" dirty="0"/>
          </a:p>
          <a:p>
            <a:r>
              <a:rPr lang="en-US" dirty="0" err="1"/>
              <a:t>fungerar</a:t>
            </a:r>
            <a:r>
              <a:rPr lang="en-US" dirty="0"/>
              <a:t> </a:t>
            </a:r>
            <a:r>
              <a:rPr lang="en-US" dirty="0" err="1"/>
              <a:t>i</a:t>
            </a:r>
            <a:r>
              <a:rPr lang="en-US" dirty="0"/>
              <a:t> </a:t>
            </a:r>
            <a:r>
              <a:rPr lang="en-US" dirty="0" err="1"/>
              <a:t>vardagen</a:t>
            </a:r>
            <a:r>
              <a:rPr lang="en-US" dirty="0"/>
              <a:t> </a:t>
            </a:r>
            <a:r>
              <a:rPr lang="en-US" dirty="0" err="1"/>
              <a:t>är</a:t>
            </a:r>
            <a:r>
              <a:rPr lang="en-US" dirty="0"/>
              <a:t> </a:t>
            </a:r>
            <a:r>
              <a:rPr lang="en-US" dirty="0" err="1"/>
              <a:t>alltså</a:t>
            </a:r>
            <a:r>
              <a:rPr lang="en-US" dirty="0"/>
              <a:t> </a:t>
            </a:r>
            <a:r>
              <a:rPr lang="en-US" dirty="0" err="1"/>
              <a:t>avgörande</a:t>
            </a:r>
            <a:r>
              <a:rPr lang="en-US" dirty="0"/>
              <a:t> </a:t>
            </a:r>
            <a:r>
              <a:rPr lang="en-US" dirty="0" err="1"/>
              <a:t>på</a:t>
            </a:r>
            <a:r>
              <a:rPr lang="en-US" dirty="0"/>
              <a:t> </a:t>
            </a:r>
            <a:r>
              <a:rPr lang="en-US" dirty="0" err="1"/>
              <a:t>ett</a:t>
            </a:r>
            <a:r>
              <a:rPr lang="en-US" dirty="0"/>
              <a:t> </a:t>
            </a:r>
            <a:r>
              <a:rPr lang="en-US" dirty="0" err="1"/>
              <a:t>personligt</a:t>
            </a:r>
            <a:r>
              <a:rPr lang="en-US" dirty="0"/>
              <a:t> plan för </a:t>
            </a:r>
            <a:r>
              <a:rPr lang="en-US" dirty="0" err="1"/>
              <a:t>många</a:t>
            </a:r>
            <a:r>
              <a:rPr lang="en-US" dirty="0"/>
              <a:t> </a:t>
            </a:r>
            <a:r>
              <a:rPr lang="en-US" dirty="0" err="1"/>
              <a:t>svenskar</a:t>
            </a:r>
            <a:r>
              <a:rPr lang="en-US" dirty="0"/>
              <a:t>.</a:t>
            </a:r>
          </a:p>
          <a:p>
            <a:endParaRPr lang="en-US" dirty="0"/>
          </a:p>
          <a:p>
            <a:r>
              <a:rPr lang="en-US" dirty="0" err="1"/>
              <a:t>Nordenbarometern</a:t>
            </a:r>
            <a:r>
              <a:rPr lang="en-US" dirty="0"/>
              <a:t> 2023 </a:t>
            </a:r>
            <a:r>
              <a:rPr lang="en-US" dirty="0" err="1"/>
              <a:t>visar</a:t>
            </a:r>
            <a:r>
              <a:rPr lang="en-US" dirty="0"/>
              <a:t> </a:t>
            </a:r>
            <a:r>
              <a:rPr lang="en-US" dirty="0" err="1"/>
              <a:t>att</a:t>
            </a:r>
            <a:r>
              <a:rPr lang="en-US" dirty="0"/>
              <a:t> 8 av 10 </a:t>
            </a:r>
            <a:r>
              <a:rPr lang="en-US" dirty="0" err="1"/>
              <a:t>svenskar</a:t>
            </a:r>
            <a:r>
              <a:rPr lang="en-US" dirty="0"/>
              <a:t> </a:t>
            </a:r>
            <a:r>
              <a:rPr lang="en-US" dirty="0" err="1"/>
              <a:t>anser</a:t>
            </a:r>
            <a:r>
              <a:rPr lang="en-US" dirty="0"/>
              <a:t> </a:t>
            </a:r>
            <a:r>
              <a:rPr lang="en-US" dirty="0" err="1"/>
              <a:t>att</a:t>
            </a:r>
            <a:r>
              <a:rPr lang="en-US" dirty="0"/>
              <a:t> de </a:t>
            </a:r>
            <a:r>
              <a:rPr lang="en-US" dirty="0" err="1"/>
              <a:t>i</a:t>
            </a:r>
            <a:r>
              <a:rPr lang="en-US" dirty="0"/>
              <a:t> </a:t>
            </a:r>
            <a:r>
              <a:rPr lang="en-US" dirty="0" err="1"/>
              <a:t>ganska</a:t>
            </a:r>
            <a:r>
              <a:rPr lang="en-US" dirty="0"/>
              <a:t> </a:t>
            </a:r>
            <a:r>
              <a:rPr lang="en-US" dirty="0" err="1"/>
              <a:t>eller</a:t>
            </a:r>
            <a:r>
              <a:rPr lang="en-US" dirty="0"/>
              <a:t> </a:t>
            </a:r>
            <a:r>
              <a:rPr lang="en-US" dirty="0" err="1"/>
              <a:t>mycket</a:t>
            </a:r>
            <a:r>
              <a:rPr lang="en-US" dirty="0"/>
              <a:t> </a:t>
            </a:r>
            <a:r>
              <a:rPr lang="en-US" dirty="0" err="1"/>
              <a:t>liten</a:t>
            </a:r>
            <a:r>
              <a:rPr lang="en-US" dirty="0"/>
              <a:t> </a:t>
            </a:r>
            <a:r>
              <a:rPr lang="en-US" dirty="0" err="1"/>
              <a:t>utsträckning</a:t>
            </a:r>
            <a:r>
              <a:rPr lang="en-US" dirty="0"/>
              <a:t> </a:t>
            </a:r>
            <a:r>
              <a:rPr lang="en-US" dirty="0" err="1"/>
              <a:t>kan</a:t>
            </a:r>
            <a:r>
              <a:rPr lang="en-US" dirty="0"/>
              <a:t> </a:t>
            </a:r>
            <a:r>
              <a:rPr lang="en-US" dirty="0" err="1"/>
              <a:t>påverka</a:t>
            </a:r>
            <a:r>
              <a:rPr lang="en-US" dirty="0"/>
              <a:t> </a:t>
            </a:r>
            <a:r>
              <a:rPr lang="en-US" dirty="0" err="1"/>
              <a:t>samhällsutvecklingen</a:t>
            </a:r>
            <a:r>
              <a:rPr lang="en-US" dirty="0"/>
              <a:t> </a:t>
            </a:r>
            <a:r>
              <a:rPr lang="en-US" dirty="0" err="1"/>
              <a:t>mellan</a:t>
            </a:r>
            <a:r>
              <a:rPr lang="en-US" dirty="0"/>
              <a:t> de </a:t>
            </a:r>
            <a:r>
              <a:rPr lang="en-US" dirty="0" err="1"/>
              <a:t>allmänna</a:t>
            </a:r>
            <a:r>
              <a:rPr lang="en-US" dirty="0"/>
              <a:t> </a:t>
            </a:r>
            <a:r>
              <a:rPr lang="en-US" dirty="0" err="1"/>
              <a:t>valen</a:t>
            </a:r>
            <a:r>
              <a:rPr lang="en-US" dirty="0"/>
              <a:t>.</a:t>
            </a:r>
          </a:p>
          <a:p>
            <a:r>
              <a:rPr lang="en-US" dirty="0"/>
              <a:t>Det </a:t>
            </a:r>
            <a:r>
              <a:rPr lang="en-US" dirty="0" err="1"/>
              <a:t>är</a:t>
            </a:r>
            <a:r>
              <a:rPr lang="en-US" dirty="0"/>
              <a:t> </a:t>
            </a:r>
            <a:r>
              <a:rPr lang="en-US" dirty="0" err="1"/>
              <a:t>allvarligt</a:t>
            </a:r>
            <a:r>
              <a:rPr lang="en-US" dirty="0"/>
              <a:t>. </a:t>
            </a:r>
            <a:r>
              <a:rPr lang="en-US" dirty="0" err="1"/>
              <a:t>Siffrorna</a:t>
            </a:r>
            <a:r>
              <a:rPr lang="en-US" dirty="0"/>
              <a:t> </a:t>
            </a:r>
            <a:r>
              <a:rPr lang="en-US" dirty="0" err="1"/>
              <a:t>stärker</a:t>
            </a:r>
            <a:r>
              <a:rPr lang="en-US" dirty="0"/>
              <a:t> </a:t>
            </a:r>
            <a:r>
              <a:rPr lang="en-US" dirty="0" err="1"/>
              <a:t>oss</a:t>
            </a:r>
            <a:r>
              <a:rPr lang="en-US" dirty="0"/>
              <a:t> </a:t>
            </a:r>
            <a:r>
              <a:rPr lang="en-US" dirty="0" err="1"/>
              <a:t>i</a:t>
            </a:r>
            <a:r>
              <a:rPr lang="en-US" dirty="0"/>
              <a:t> </a:t>
            </a:r>
            <a:r>
              <a:rPr lang="en-US" dirty="0" err="1"/>
              <a:t>övertygelsen</a:t>
            </a:r>
            <a:r>
              <a:rPr lang="en-US" dirty="0"/>
              <a:t> om </a:t>
            </a:r>
            <a:r>
              <a:rPr lang="en-US" dirty="0" err="1"/>
              <a:t>hur</a:t>
            </a:r>
            <a:r>
              <a:rPr lang="en-US" dirty="0"/>
              <a:t> </a:t>
            </a:r>
            <a:r>
              <a:rPr lang="en-US" dirty="0" err="1"/>
              <a:t>viktigt</a:t>
            </a:r>
            <a:r>
              <a:rPr lang="en-US" dirty="0"/>
              <a:t> det </a:t>
            </a:r>
            <a:r>
              <a:rPr lang="en-US" dirty="0" err="1"/>
              <a:t>är</a:t>
            </a:r>
            <a:r>
              <a:rPr lang="en-US" dirty="0"/>
              <a:t> </a:t>
            </a:r>
            <a:r>
              <a:rPr lang="en-US" dirty="0" err="1"/>
              <a:t>att</a:t>
            </a:r>
            <a:r>
              <a:rPr lang="en-US" dirty="0"/>
              <a:t> </a:t>
            </a:r>
            <a:r>
              <a:rPr lang="en-US" dirty="0" err="1"/>
              <a:t>jobba</a:t>
            </a:r>
            <a:r>
              <a:rPr lang="en-US" dirty="0"/>
              <a:t> med </a:t>
            </a:r>
            <a:r>
              <a:rPr lang="en-US" dirty="0" err="1"/>
              <a:t>att</a:t>
            </a:r>
            <a:r>
              <a:rPr lang="en-US" dirty="0"/>
              <a:t> </a:t>
            </a:r>
            <a:r>
              <a:rPr lang="en-US" dirty="0" err="1"/>
              <a:t>underlätta</a:t>
            </a:r>
            <a:r>
              <a:rPr lang="en-US" dirty="0"/>
              <a:t> dialog </a:t>
            </a:r>
            <a:r>
              <a:rPr lang="en-US" dirty="0" err="1"/>
              <a:t>mellan</a:t>
            </a:r>
            <a:r>
              <a:rPr lang="en-US" dirty="0"/>
              <a:t> </a:t>
            </a:r>
            <a:r>
              <a:rPr lang="en-US" dirty="0" err="1"/>
              <a:t>beslutsfattare</a:t>
            </a:r>
            <a:r>
              <a:rPr lang="en-US" dirty="0"/>
              <a:t> </a:t>
            </a:r>
            <a:r>
              <a:rPr lang="en-US" dirty="0" err="1"/>
              <a:t>och</a:t>
            </a:r>
            <a:r>
              <a:rPr lang="en-US" dirty="0"/>
              <a:t> </a:t>
            </a:r>
            <a:r>
              <a:rPr lang="en-US" dirty="0" err="1"/>
              <a:t>invånare</a:t>
            </a:r>
            <a:r>
              <a:rPr lang="en-US" dirty="0"/>
              <a:t>. </a:t>
            </a:r>
          </a:p>
          <a:p>
            <a:r>
              <a:rPr lang="en-US" dirty="0"/>
              <a:t>(Politiken </a:t>
            </a:r>
            <a:r>
              <a:rPr lang="en-US" dirty="0" err="1"/>
              <a:t>behöver</a:t>
            </a:r>
            <a:r>
              <a:rPr lang="en-US" dirty="0"/>
              <a:t> </a:t>
            </a:r>
            <a:r>
              <a:rPr lang="en-US" dirty="0" err="1"/>
              <a:t>samarbeta</a:t>
            </a:r>
            <a:r>
              <a:rPr lang="en-US" dirty="0"/>
              <a:t> med </a:t>
            </a:r>
            <a:r>
              <a:rPr lang="en-US" dirty="0" err="1"/>
              <a:t>fler</a:t>
            </a:r>
            <a:r>
              <a:rPr lang="en-US" dirty="0"/>
              <a:t> </a:t>
            </a:r>
            <a:r>
              <a:rPr lang="en-US" dirty="0" err="1"/>
              <a:t>aktörer</a:t>
            </a:r>
            <a:r>
              <a:rPr lang="en-US" dirty="0"/>
              <a:t> </a:t>
            </a:r>
            <a:r>
              <a:rPr lang="en-US" dirty="0" err="1"/>
              <a:t>och</a:t>
            </a:r>
            <a:r>
              <a:rPr lang="en-US" dirty="0"/>
              <a:t> </a:t>
            </a:r>
            <a:r>
              <a:rPr lang="en-US" dirty="0" err="1"/>
              <a:t>fler</a:t>
            </a:r>
            <a:r>
              <a:rPr lang="en-US" dirty="0"/>
              <a:t> </a:t>
            </a:r>
            <a:r>
              <a:rPr lang="en-US" dirty="0" err="1"/>
              <a:t>människor</a:t>
            </a:r>
            <a:r>
              <a:rPr lang="en-US" dirty="0"/>
              <a:t> </a:t>
            </a:r>
            <a:r>
              <a:rPr lang="en-US" dirty="0" err="1"/>
              <a:t>behöver</a:t>
            </a:r>
            <a:r>
              <a:rPr lang="en-US" dirty="0"/>
              <a:t> </a:t>
            </a:r>
            <a:r>
              <a:rPr lang="en-US" dirty="0" err="1"/>
              <a:t>kunna</a:t>
            </a:r>
            <a:r>
              <a:rPr lang="en-US" dirty="0"/>
              <a:t> </a:t>
            </a:r>
            <a:r>
              <a:rPr lang="en-US" dirty="0" err="1"/>
              <a:t>komma</a:t>
            </a:r>
            <a:r>
              <a:rPr lang="en-US" dirty="0"/>
              <a:t> till </a:t>
            </a:r>
            <a:r>
              <a:rPr lang="en-US" dirty="0" err="1"/>
              <a:t>tals</a:t>
            </a:r>
            <a:r>
              <a:rPr lang="en-US" dirty="0"/>
              <a:t>. Det </a:t>
            </a:r>
            <a:r>
              <a:rPr lang="en-US" dirty="0" err="1"/>
              <a:t>finns</a:t>
            </a:r>
            <a:r>
              <a:rPr lang="en-US" dirty="0"/>
              <a:t> </a:t>
            </a:r>
            <a:r>
              <a:rPr lang="en-US" dirty="0" err="1"/>
              <a:t>en</a:t>
            </a:r>
            <a:r>
              <a:rPr lang="en-US" dirty="0"/>
              <a:t> </a:t>
            </a:r>
            <a:r>
              <a:rPr lang="en-US" dirty="0" err="1"/>
              <a:t>stor</a:t>
            </a:r>
            <a:r>
              <a:rPr lang="en-US" dirty="0"/>
              <a:t> potential </a:t>
            </a:r>
            <a:r>
              <a:rPr lang="en-US" dirty="0" err="1"/>
              <a:t>att</a:t>
            </a:r>
            <a:r>
              <a:rPr lang="en-US" dirty="0"/>
              <a:t> </a:t>
            </a:r>
            <a:r>
              <a:rPr lang="en-US" dirty="0" err="1"/>
              <a:t>utveckla</a:t>
            </a:r>
            <a:r>
              <a:rPr lang="en-US" dirty="0"/>
              <a:t> </a:t>
            </a:r>
            <a:r>
              <a:rPr lang="en-US" dirty="0" err="1"/>
              <a:t>nya</a:t>
            </a:r>
            <a:r>
              <a:rPr lang="en-US" dirty="0"/>
              <a:t> former för dialog </a:t>
            </a:r>
            <a:r>
              <a:rPr lang="en-US" dirty="0" err="1"/>
              <a:t>mellan</a:t>
            </a:r>
            <a:r>
              <a:rPr lang="en-US" dirty="0"/>
              <a:t> </a:t>
            </a:r>
            <a:r>
              <a:rPr lang="en-US" dirty="0" err="1"/>
              <a:t>politiken</a:t>
            </a:r>
            <a:r>
              <a:rPr lang="en-US" dirty="0"/>
              <a:t> </a:t>
            </a:r>
            <a:r>
              <a:rPr lang="en-US" dirty="0" err="1"/>
              <a:t>och</a:t>
            </a:r>
            <a:r>
              <a:rPr lang="en-US" dirty="0"/>
              <a:t> </a:t>
            </a:r>
            <a:r>
              <a:rPr lang="en-US" dirty="0" err="1"/>
              <a:t>civilsamhället</a:t>
            </a:r>
            <a:r>
              <a:rPr lang="en-US" dirty="0"/>
              <a:t>, </a:t>
            </a:r>
            <a:r>
              <a:rPr lang="en-US" dirty="0" err="1"/>
              <a:t>och</a:t>
            </a:r>
            <a:r>
              <a:rPr lang="en-US" dirty="0"/>
              <a:t> </a:t>
            </a:r>
            <a:r>
              <a:rPr lang="en-US" dirty="0" err="1"/>
              <a:t>i</a:t>
            </a:r>
            <a:r>
              <a:rPr lang="en-US" dirty="0"/>
              <a:t> </a:t>
            </a:r>
            <a:r>
              <a:rPr lang="en-US" dirty="0" err="1"/>
              <a:t>längden</a:t>
            </a:r>
            <a:r>
              <a:rPr lang="en-US" dirty="0"/>
              <a:t> </a:t>
            </a:r>
            <a:r>
              <a:rPr lang="en-US" dirty="0" err="1"/>
              <a:t>invånarna</a:t>
            </a:r>
            <a:r>
              <a:rPr lang="en-US" dirty="0"/>
              <a:t> </a:t>
            </a:r>
            <a:r>
              <a:rPr lang="en-US" dirty="0" err="1"/>
              <a:t>i</a:t>
            </a:r>
            <a:r>
              <a:rPr lang="en-US" dirty="0"/>
              <a:t> Norden. Det </a:t>
            </a:r>
            <a:r>
              <a:rPr lang="en-US" dirty="0" err="1"/>
              <a:t>är</a:t>
            </a:r>
            <a:r>
              <a:rPr lang="en-US" dirty="0"/>
              <a:t> </a:t>
            </a:r>
            <a:r>
              <a:rPr lang="en-US" dirty="0" err="1"/>
              <a:t>en</a:t>
            </a:r>
            <a:r>
              <a:rPr lang="en-US" dirty="0"/>
              <a:t> </a:t>
            </a:r>
            <a:r>
              <a:rPr lang="en-US" dirty="0" err="1"/>
              <a:t>viktig</a:t>
            </a:r>
            <a:r>
              <a:rPr lang="en-US" dirty="0"/>
              <a:t> del av Föreningen Nordens </a:t>
            </a:r>
            <a:r>
              <a:rPr lang="en-US" dirty="0" err="1"/>
              <a:t>arbete</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Föreningen Nordens </a:t>
            </a:r>
            <a:r>
              <a:rPr lang="en-US" dirty="0" err="1"/>
              <a:t>lokala</a:t>
            </a:r>
            <a:r>
              <a:rPr lang="en-US" dirty="0"/>
              <a:t> </a:t>
            </a:r>
            <a:r>
              <a:rPr lang="en-US" dirty="0" err="1"/>
              <a:t>verksamhet</a:t>
            </a:r>
            <a:r>
              <a:rPr lang="en-US" dirty="0"/>
              <a:t> </a:t>
            </a:r>
            <a:r>
              <a:rPr lang="en-US" dirty="0" err="1"/>
              <a:t>finns</a:t>
            </a:r>
            <a:r>
              <a:rPr lang="en-US" dirty="0"/>
              <a:t> </a:t>
            </a:r>
            <a:r>
              <a:rPr lang="en-US" dirty="0" err="1"/>
              <a:t>i</a:t>
            </a:r>
            <a:r>
              <a:rPr lang="en-US" dirty="0"/>
              <a:t> </a:t>
            </a:r>
            <a:r>
              <a:rPr lang="en-US" dirty="0" err="1"/>
              <a:t>hela</a:t>
            </a:r>
            <a:r>
              <a:rPr lang="en-US" dirty="0"/>
              <a:t> </a:t>
            </a:r>
            <a:r>
              <a:rPr lang="en-US" dirty="0" err="1"/>
              <a:t>landet</a:t>
            </a:r>
            <a:r>
              <a:rPr lang="en-US" dirty="0"/>
              <a:t>. </a:t>
            </a:r>
            <a:r>
              <a:rPr lang="en-US" dirty="0" err="1"/>
              <a:t>Våra</a:t>
            </a:r>
            <a:r>
              <a:rPr lang="en-US" dirty="0"/>
              <a:t> </a:t>
            </a:r>
            <a:r>
              <a:rPr lang="en-US" dirty="0" err="1"/>
              <a:t>lokala</a:t>
            </a:r>
            <a:r>
              <a:rPr lang="en-US" dirty="0"/>
              <a:t> </a:t>
            </a:r>
            <a:r>
              <a:rPr lang="en-US" dirty="0" err="1"/>
              <a:t>avdelningar</a:t>
            </a:r>
            <a:r>
              <a:rPr lang="en-US" dirty="0"/>
              <a:t> </a:t>
            </a:r>
            <a:r>
              <a:rPr lang="en-US" dirty="0" err="1"/>
              <a:t>arrangerar</a:t>
            </a:r>
            <a:r>
              <a:rPr lang="en-US" dirty="0"/>
              <a:t> </a:t>
            </a:r>
            <a:r>
              <a:rPr lang="en-US" dirty="0" err="1"/>
              <a:t>kulturaktiviteter</a:t>
            </a:r>
            <a:r>
              <a:rPr lang="en-US" dirty="0"/>
              <a:t> </a:t>
            </a:r>
            <a:r>
              <a:rPr lang="en-US" dirty="0" err="1"/>
              <a:t>och</a:t>
            </a:r>
            <a:r>
              <a:rPr lang="en-US" dirty="0"/>
              <a:t> </a:t>
            </a:r>
            <a:r>
              <a:rPr lang="en-US" dirty="0" err="1"/>
              <a:t>resor</a:t>
            </a:r>
            <a:r>
              <a:rPr lang="en-US" dirty="0"/>
              <a:t>, </a:t>
            </a:r>
            <a:r>
              <a:rPr lang="en-US" dirty="0" err="1"/>
              <a:t>föreläsningar</a:t>
            </a:r>
            <a:r>
              <a:rPr lang="en-US" dirty="0"/>
              <a:t> </a:t>
            </a:r>
            <a:r>
              <a:rPr lang="en-US" dirty="0" err="1"/>
              <a:t>och</a:t>
            </a:r>
            <a:r>
              <a:rPr lang="en-US" dirty="0"/>
              <a:t> </a:t>
            </a:r>
            <a:r>
              <a:rPr lang="en-US" dirty="0" err="1"/>
              <a:t>studiecirklar</a:t>
            </a:r>
            <a:r>
              <a:rPr lang="en-US" dirty="0"/>
              <a:t>, </a:t>
            </a:r>
            <a:r>
              <a:rPr lang="en-US" dirty="0" err="1"/>
              <a:t>har</a:t>
            </a:r>
            <a:r>
              <a:rPr lang="en-US" dirty="0"/>
              <a:t> </a:t>
            </a:r>
            <a:r>
              <a:rPr lang="en-US" dirty="0" err="1"/>
              <a:t>möten</a:t>
            </a:r>
            <a:r>
              <a:rPr lang="en-US" dirty="0"/>
              <a:t> </a:t>
            </a:r>
            <a:r>
              <a:rPr lang="en-US" dirty="0" err="1"/>
              <a:t>och</a:t>
            </a:r>
            <a:r>
              <a:rPr lang="en-US" dirty="0"/>
              <a:t> </a:t>
            </a:r>
            <a:r>
              <a:rPr lang="en-US" dirty="0" err="1"/>
              <a:t>samarbete</a:t>
            </a:r>
            <a:r>
              <a:rPr lang="en-US" dirty="0"/>
              <a:t> med </a:t>
            </a:r>
            <a:r>
              <a:rPr lang="en-US" dirty="0" err="1"/>
              <a:t>vänorter</a:t>
            </a:r>
            <a:r>
              <a:rPr lang="en-US" dirty="0"/>
              <a:t> </a:t>
            </a:r>
            <a:r>
              <a:rPr lang="en-US" dirty="0" err="1"/>
              <a:t>och</a:t>
            </a:r>
            <a:r>
              <a:rPr lang="en-US" dirty="0"/>
              <a:t> </a:t>
            </a:r>
            <a:r>
              <a:rPr lang="en-US" dirty="0" err="1"/>
              <a:t>mycket</a:t>
            </a:r>
            <a:r>
              <a:rPr lang="en-US" dirty="0"/>
              <a:t> mer. </a:t>
            </a:r>
          </a:p>
          <a:p>
            <a:endParaRPr lang="en-US" dirty="0"/>
          </a:p>
          <a:p>
            <a:r>
              <a:rPr lang="en-US" dirty="0"/>
              <a:t>Du </a:t>
            </a:r>
            <a:r>
              <a:rPr lang="en-US" dirty="0" err="1"/>
              <a:t>hittar</a:t>
            </a:r>
            <a:r>
              <a:rPr lang="en-US" dirty="0"/>
              <a:t> </a:t>
            </a:r>
            <a:r>
              <a:rPr lang="en-US" dirty="0" err="1"/>
              <a:t>vår</a:t>
            </a:r>
            <a:r>
              <a:rPr lang="en-US" dirty="0"/>
              <a:t> </a:t>
            </a:r>
            <a:r>
              <a:rPr lang="en-US" dirty="0" err="1"/>
              <a:t>lokala</a:t>
            </a:r>
            <a:r>
              <a:rPr lang="en-US" dirty="0"/>
              <a:t> </a:t>
            </a:r>
            <a:r>
              <a:rPr lang="en-US" dirty="0" err="1"/>
              <a:t>verksamhet</a:t>
            </a:r>
            <a:r>
              <a:rPr lang="en-US" dirty="0"/>
              <a:t> </a:t>
            </a:r>
            <a:r>
              <a:rPr lang="en-US" dirty="0" err="1"/>
              <a:t>och</a:t>
            </a:r>
            <a:r>
              <a:rPr lang="en-US" dirty="0"/>
              <a:t> </a:t>
            </a:r>
            <a:r>
              <a:rPr lang="en-US" dirty="0" err="1"/>
              <a:t>alla</a:t>
            </a:r>
            <a:r>
              <a:rPr lang="en-US" dirty="0"/>
              <a:t> </a:t>
            </a:r>
            <a:r>
              <a:rPr lang="en-US" dirty="0" err="1"/>
              <a:t>aktiviteter</a:t>
            </a:r>
            <a:r>
              <a:rPr lang="en-US" dirty="0"/>
              <a:t> </a:t>
            </a:r>
            <a:r>
              <a:rPr lang="en-US" dirty="0" err="1"/>
              <a:t>på</a:t>
            </a:r>
            <a:r>
              <a:rPr lang="en-US" dirty="0"/>
              <a:t> norden.se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952" b="-12492"/>
            </a:stretch>
          </a:blipFill>
        </p:spPr>
        <p:txBody>
          <a:bodyPr/>
          <a:lstStyle/>
          <a:p>
            <a:endParaRPr lang="sv-SE"/>
          </a:p>
        </p:txBody>
      </p:sp>
      <p:sp>
        <p:nvSpPr>
          <p:cNvPr id="3" name="Freeform 3"/>
          <p:cNvSpPr/>
          <p:nvPr/>
        </p:nvSpPr>
        <p:spPr>
          <a:xfrm>
            <a:off x="228285"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4"/>
            <a:stretch>
              <a:fillRect l="-4" r="-4"/>
            </a:stretch>
          </a:blipFill>
        </p:spPr>
        <p:txBody>
          <a:bodyPr/>
          <a:lstStyle/>
          <a:p>
            <a:endParaRPr lang="sv-SE"/>
          </a:p>
        </p:txBody>
      </p:sp>
      <p:sp>
        <p:nvSpPr>
          <p:cNvPr id="4" name="TextBox 4"/>
          <p:cNvSpPr txBox="1"/>
          <p:nvPr/>
        </p:nvSpPr>
        <p:spPr>
          <a:xfrm>
            <a:off x="1028700" y="4478654"/>
            <a:ext cx="16230600" cy="1137876"/>
          </a:xfrm>
          <a:prstGeom prst="rect">
            <a:avLst/>
          </a:prstGeom>
        </p:spPr>
        <p:txBody>
          <a:bodyPr lIns="0" tIns="0" rIns="0" bIns="0" rtlCol="0" anchor="t">
            <a:spAutoFit/>
          </a:bodyPr>
          <a:lstStyle/>
          <a:p>
            <a:pPr algn="ctr">
              <a:lnSpc>
                <a:spcPts val="9659"/>
              </a:lnSpc>
            </a:pPr>
            <a:r>
              <a:rPr lang="en-US" sz="6899" dirty="0">
                <a:solidFill>
                  <a:srgbClr val="124A61"/>
                </a:solidFill>
                <a:latin typeface="Archivo ExtraBold" pitchFamily="2" charset="0"/>
                <a:ea typeface="Archivo"/>
                <a:cs typeface="Archivo ExtraBold" pitchFamily="2" charset="0"/>
                <a:sym typeface="Archivo"/>
              </a:rPr>
              <a:t>Det </a:t>
            </a:r>
            <a:r>
              <a:rPr lang="en-US" sz="6899" dirty="0" err="1">
                <a:solidFill>
                  <a:srgbClr val="124A61"/>
                </a:solidFill>
                <a:latin typeface="Archivo ExtraBold" pitchFamily="2" charset="0"/>
                <a:ea typeface="Archivo"/>
                <a:cs typeface="Archivo ExtraBold" pitchFamily="2" charset="0"/>
                <a:sym typeface="Archivo"/>
              </a:rPr>
              <a:t>här</a:t>
            </a:r>
            <a:r>
              <a:rPr lang="en-US" sz="6899" dirty="0">
                <a:solidFill>
                  <a:srgbClr val="124A61"/>
                </a:solidFill>
                <a:latin typeface="Archivo ExtraBold" pitchFamily="2" charset="0"/>
                <a:ea typeface="Archivo"/>
                <a:cs typeface="Archivo ExtraBold" pitchFamily="2" charset="0"/>
                <a:sym typeface="Archivo"/>
              </a:rPr>
              <a:t> </a:t>
            </a:r>
            <a:r>
              <a:rPr lang="en-US" sz="6899" dirty="0" err="1">
                <a:solidFill>
                  <a:srgbClr val="124A61"/>
                </a:solidFill>
                <a:latin typeface="Archivo ExtraBold" pitchFamily="2" charset="0"/>
                <a:ea typeface="Archivo"/>
                <a:cs typeface="Archivo ExtraBold" pitchFamily="2" charset="0"/>
                <a:sym typeface="Archivo"/>
              </a:rPr>
              <a:t>är</a:t>
            </a:r>
            <a:r>
              <a:rPr lang="en-US" sz="6899" dirty="0">
                <a:solidFill>
                  <a:srgbClr val="124A61"/>
                </a:solidFill>
                <a:latin typeface="Archivo ExtraBold" pitchFamily="2" charset="0"/>
                <a:ea typeface="Archivo"/>
                <a:cs typeface="Archivo ExtraBold" pitchFamily="2" charset="0"/>
                <a:sym typeface="Archivo"/>
              </a:rPr>
              <a:t> Föreningen Norden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3699" t="-9259" b="-37347"/>
            </a:stretch>
          </a:blipFill>
        </p:spPr>
        <p:txBody>
          <a:bodyPr/>
          <a:lstStyle/>
          <a:p>
            <a:endParaRPr lang="sv-SE"/>
          </a:p>
        </p:txBody>
      </p:sp>
      <p:sp>
        <p:nvSpPr>
          <p:cNvPr id="3" name="Freeform 3"/>
          <p:cNvSpPr/>
          <p:nvPr/>
        </p:nvSpPr>
        <p:spPr>
          <a:xfrm>
            <a:off x="0"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4"/>
            <a:stretch>
              <a:fillRect/>
            </a:stretch>
          </a:blipFill>
        </p:spPr>
        <p:txBody>
          <a:bodyPr/>
          <a:lstStyle/>
          <a:p>
            <a:endParaRPr lang="sv-SE"/>
          </a:p>
        </p:txBody>
      </p:sp>
      <p:sp>
        <p:nvSpPr>
          <p:cNvPr id="4" name="TextBox 4"/>
          <p:cNvSpPr txBox="1"/>
          <p:nvPr/>
        </p:nvSpPr>
        <p:spPr>
          <a:xfrm>
            <a:off x="9144000" y="2737484"/>
            <a:ext cx="8137952" cy="2406016"/>
          </a:xfrm>
          <a:prstGeom prst="rect">
            <a:avLst/>
          </a:prstGeom>
        </p:spPr>
        <p:txBody>
          <a:bodyPr lIns="0" tIns="0" rIns="0" bIns="0" rtlCol="0" anchor="t">
            <a:spAutoFit/>
          </a:bodyPr>
          <a:lstStyle/>
          <a:p>
            <a:pPr algn="ctr">
              <a:lnSpc>
                <a:spcPts val="9659"/>
              </a:lnSpc>
            </a:pPr>
            <a:r>
              <a:rPr lang="en-US" sz="6899" dirty="0">
                <a:solidFill>
                  <a:srgbClr val="124A61"/>
                </a:solidFill>
                <a:latin typeface="Archivo ExtraBold" pitchFamily="2" charset="0"/>
                <a:ea typeface="Archivo"/>
                <a:cs typeface="Archivo ExtraBold" pitchFamily="2" charset="0"/>
                <a:sym typeface="Archivo"/>
              </a:rPr>
              <a:t>För </a:t>
            </a:r>
            <a:r>
              <a:rPr lang="en-US" sz="6899" dirty="0" err="1">
                <a:solidFill>
                  <a:srgbClr val="124A61"/>
                </a:solidFill>
                <a:latin typeface="Archivo ExtraBold" pitchFamily="2" charset="0"/>
                <a:ea typeface="Archivo"/>
                <a:cs typeface="Archivo ExtraBold" pitchFamily="2" charset="0"/>
                <a:sym typeface="Archivo"/>
              </a:rPr>
              <a:t>hela</a:t>
            </a:r>
            <a:r>
              <a:rPr lang="en-US" sz="6899" dirty="0">
                <a:solidFill>
                  <a:srgbClr val="124A61"/>
                </a:solidFill>
                <a:latin typeface="Archivo ExtraBold" pitchFamily="2" charset="0"/>
                <a:ea typeface="Archivo"/>
                <a:cs typeface="Archivo ExtraBold" pitchFamily="2" charset="0"/>
                <a:sym typeface="Archivo"/>
              </a:rPr>
              <a:t> Norden</a:t>
            </a:r>
          </a:p>
          <a:p>
            <a:pPr algn="ctr">
              <a:lnSpc>
                <a:spcPts val="9659"/>
              </a:lnSpc>
            </a:pPr>
            <a:r>
              <a:rPr lang="en-US" sz="6899" dirty="0">
                <a:solidFill>
                  <a:srgbClr val="124A61"/>
                </a:solidFill>
                <a:latin typeface="Archivo ExtraBold" pitchFamily="2" charset="0"/>
                <a:ea typeface="Archivo"/>
                <a:cs typeface="Archivo ExtraBold" pitchFamily="2" charset="0"/>
                <a:sym typeface="Archivo"/>
              </a:rPr>
              <a:t>– </a:t>
            </a:r>
            <a:r>
              <a:rPr lang="en-US" sz="6899" dirty="0" err="1">
                <a:solidFill>
                  <a:srgbClr val="124A61"/>
                </a:solidFill>
                <a:latin typeface="Archivo ExtraBold" pitchFamily="2" charset="0"/>
                <a:ea typeface="Archivo"/>
                <a:cs typeface="Archivo ExtraBold" pitchFamily="2" charset="0"/>
                <a:sym typeface="Archivo"/>
              </a:rPr>
              <a:t>tillsammans</a:t>
            </a:r>
            <a:endParaRPr lang="en-US" sz="6899" dirty="0">
              <a:solidFill>
                <a:srgbClr val="124A61"/>
              </a:solidFill>
              <a:latin typeface="Archivo ExtraBold" pitchFamily="2" charset="0"/>
              <a:ea typeface="Archivo"/>
              <a:cs typeface="Archivo ExtraBold" pitchFamily="2" charset="0"/>
              <a:sym typeface="Archiv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3"/>
            <a:stretch>
              <a:fillRect/>
            </a:stretch>
          </a:blipFill>
        </p:spPr>
        <p:txBody>
          <a:bodyPr/>
          <a:lstStyle/>
          <a:p>
            <a:endParaRPr lang="sv-SE"/>
          </a:p>
        </p:txBody>
      </p:sp>
      <p:sp>
        <p:nvSpPr>
          <p:cNvPr id="3" name="TextBox 3"/>
          <p:cNvSpPr txBox="1"/>
          <p:nvPr/>
        </p:nvSpPr>
        <p:spPr>
          <a:xfrm>
            <a:off x="5075024" y="1855914"/>
            <a:ext cx="8137952" cy="1137876"/>
          </a:xfrm>
          <a:prstGeom prst="rect">
            <a:avLst/>
          </a:prstGeom>
        </p:spPr>
        <p:txBody>
          <a:bodyPr lIns="0" tIns="0" rIns="0" bIns="0" rtlCol="0" anchor="t">
            <a:spAutoFit/>
          </a:bodyPr>
          <a:lstStyle/>
          <a:p>
            <a:pPr algn="ctr">
              <a:lnSpc>
                <a:spcPts val="9659"/>
              </a:lnSpc>
            </a:pPr>
            <a:r>
              <a:rPr lang="en-US" sz="6899" dirty="0" err="1">
                <a:solidFill>
                  <a:srgbClr val="8F1D4E"/>
                </a:solidFill>
                <a:latin typeface="Archivo ExtraBold" pitchFamily="2" charset="0"/>
                <a:ea typeface="Archivo"/>
                <a:cs typeface="Archivo ExtraBold" pitchFamily="2" charset="0"/>
                <a:sym typeface="Archivo"/>
              </a:rPr>
              <a:t>Vår</a:t>
            </a:r>
            <a:r>
              <a:rPr lang="en-US" sz="6899" dirty="0">
                <a:solidFill>
                  <a:srgbClr val="8F1D4E"/>
                </a:solidFill>
                <a:latin typeface="Archivo ExtraBold" pitchFamily="2" charset="0"/>
                <a:ea typeface="Archivo"/>
                <a:cs typeface="Archivo ExtraBold" pitchFamily="2" charset="0"/>
                <a:sym typeface="Archivo"/>
              </a:rPr>
              <a:t> vision</a:t>
            </a:r>
          </a:p>
        </p:txBody>
      </p:sp>
      <p:sp>
        <p:nvSpPr>
          <p:cNvPr id="4" name="TextBox 4"/>
          <p:cNvSpPr txBox="1"/>
          <p:nvPr/>
        </p:nvSpPr>
        <p:spPr>
          <a:xfrm>
            <a:off x="1028700" y="5048250"/>
            <a:ext cx="16230600" cy="2625726"/>
          </a:xfrm>
          <a:prstGeom prst="rect">
            <a:avLst/>
          </a:prstGeom>
        </p:spPr>
        <p:txBody>
          <a:bodyPr lIns="0" tIns="0" rIns="0" bIns="0" rtlCol="0" anchor="t">
            <a:spAutoFit/>
          </a:bodyPr>
          <a:lstStyle/>
          <a:p>
            <a:pPr algn="ctr">
              <a:lnSpc>
                <a:spcPts val="6999"/>
              </a:lnSpc>
            </a:pPr>
            <a:r>
              <a:rPr lang="en-US" sz="4999" dirty="0" err="1">
                <a:solidFill>
                  <a:srgbClr val="000000"/>
                </a:solidFill>
                <a:latin typeface="Roboto"/>
                <a:ea typeface="Roboto"/>
                <a:cs typeface="Roboto"/>
                <a:sym typeface="Roboto"/>
              </a:rPr>
              <a:t>Ett</a:t>
            </a:r>
            <a:r>
              <a:rPr lang="en-US" sz="4999" dirty="0">
                <a:solidFill>
                  <a:srgbClr val="000000"/>
                </a:solidFill>
                <a:latin typeface="Roboto"/>
                <a:ea typeface="Roboto"/>
                <a:cs typeface="Roboto"/>
                <a:sym typeface="Roboto"/>
              </a:rPr>
              <a:t> </a:t>
            </a:r>
            <a:r>
              <a:rPr lang="en-US" sz="4999" dirty="0" err="1">
                <a:solidFill>
                  <a:srgbClr val="000000"/>
                </a:solidFill>
                <a:latin typeface="Roboto"/>
                <a:ea typeface="Roboto"/>
                <a:cs typeface="Roboto"/>
                <a:sym typeface="Roboto"/>
              </a:rPr>
              <a:t>öppet</a:t>
            </a:r>
            <a:r>
              <a:rPr lang="en-US" sz="4999" dirty="0">
                <a:solidFill>
                  <a:srgbClr val="000000"/>
                </a:solidFill>
                <a:latin typeface="Roboto"/>
                <a:ea typeface="Roboto"/>
                <a:cs typeface="Roboto"/>
                <a:sym typeface="Roboto"/>
              </a:rPr>
              <a:t>, </a:t>
            </a:r>
            <a:r>
              <a:rPr lang="en-US" sz="4999" dirty="0" err="1">
                <a:solidFill>
                  <a:srgbClr val="000000"/>
                </a:solidFill>
                <a:latin typeface="Roboto"/>
                <a:ea typeface="Roboto"/>
                <a:cs typeface="Roboto"/>
                <a:sym typeface="Roboto"/>
              </a:rPr>
              <a:t>demokratiskt</a:t>
            </a:r>
            <a:r>
              <a:rPr lang="en-US" sz="4999" dirty="0">
                <a:solidFill>
                  <a:srgbClr val="000000"/>
                </a:solidFill>
                <a:latin typeface="Roboto"/>
                <a:ea typeface="Roboto"/>
                <a:cs typeface="Roboto"/>
                <a:sym typeface="Roboto"/>
              </a:rPr>
              <a:t>, </a:t>
            </a:r>
            <a:r>
              <a:rPr lang="en-US" sz="4999" dirty="0" err="1">
                <a:solidFill>
                  <a:srgbClr val="000000"/>
                </a:solidFill>
                <a:latin typeface="Roboto"/>
                <a:ea typeface="Roboto"/>
                <a:cs typeface="Roboto"/>
                <a:sym typeface="Roboto"/>
              </a:rPr>
              <a:t>samverkande</a:t>
            </a:r>
            <a:r>
              <a:rPr lang="en-US" sz="4999" dirty="0">
                <a:solidFill>
                  <a:srgbClr val="000000"/>
                </a:solidFill>
                <a:latin typeface="Roboto"/>
                <a:ea typeface="Roboto"/>
                <a:cs typeface="Roboto"/>
                <a:sym typeface="Roboto"/>
              </a:rPr>
              <a:t> </a:t>
            </a:r>
            <a:r>
              <a:rPr lang="en-US" sz="4999" dirty="0" err="1">
                <a:solidFill>
                  <a:srgbClr val="000000"/>
                </a:solidFill>
                <a:latin typeface="Roboto"/>
                <a:ea typeface="Roboto"/>
                <a:cs typeface="Roboto"/>
                <a:sym typeface="Roboto"/>
              </a:rPr>
              <a:t>och</a:t>
            </a:r>
            <a:r>
              <a:rPr lang="en-US" sz="4999" dirty="0">
                <a:solidFill>
                  <a:srgbClr val="000000"/>
                </a:solidFill>
                <a:latin typeface="Roboto"/>
                <a:ea typeface="Roboto"/>
                <a:cs typeface="Roboto"/>
                <a:sym typeface="Roboto"/>
              </a:rPr>
              <a:t> </a:t>
            </a:r>
            <a:r>
              <a:rPr lang="en-US" sz="4999" dirty="0" err="1">
                <a:solidFill>
                  <a:srgbClr val="000000"/>
                </a:solidFill>
                <a:latin typeface="Roboto"/>
                <a:ea typeface="Roboto"/>
                <a:cs typeface="Roboto"/>
                <a:sym typeface="Roboto"/>
              </a:rPr>
              <a:t>hållbart</a:t>
            </a:r>
            <a:r>
              <a:rPr lang="en-US" sz="4999" dirty="0">
                <a:solidFill>
                  <a:srgbClr val="000000"/>
                </a:solidFill>
                <a:latin typeface="Roboto"/>
                <a:ea typeface="Roboto"/>
                <a:cs typeface="Roboto"/>
                <a:sym typeface="Roboto"/>
              </a:rPr>
              <a:t> Norden </a:t>
            </a:r>
            <a:r>
              <a:rPr lang="en-US" sz="4999" dirty="0" err="1">
                <a:solidFill>
                  <a:srgbClr val="000000"/>
                </a:solidFill>
                <a:latin typeface="Roboto"/>
                <a:ea typeface="Roboto"/>
                <a:cs typeface="Roboto"/>
                <a:sym typeface="Roboto"/>
              </a:rPr>
              <a:t>som</a:t>
            </a:r>
            <a:r>
              <a:rPr lang="en-US" sz="4999" dirty="0">
                <a:solidFill>
                  <a:srgbClr val="000000"/>
                </a:solidFill>
                <a:latin typeface="Roboto"/>
                <a:ea typeface="Roboto"/>
                <a:cs typeface="Roboto"/>
                <a:sym typeface="Roboto"/>
              </a:rPr>
              <a:t> </a:t>
            </a:r>
            <a:r>
              <a:rPr lang="en-US" sz="4999" dirty="0" err="1">
                <a:solidFill>
                  <a:srgbClr val="000000"/>
                </a:solidFill>
                <a:latin typeface="Roboto"/>
                <a:ea typeface="Roboto"/>
                <a:cs typeface="Roboto"/>
                <a:sym typeface="Roboto"/>
              </a:rPr>
              <a:t>utvecklas</a:t>
            </a:r>
            <a:r>
              <a:rPr lang="en-US" sz="4999" dirty="0">
                <a:solidFill>
                  <a:srgbClr val="000000"/>
                </a:solidFill>
                <a:latin typeface="Roboto"/>
                <a:ea typeface="Roboto"/>
                <a:cs typeface="Roboto"/>
                <a:sym typeface="Roboto"/>
              </a:rPr>
              <a:t> för </a:t>
            </a:r>
            <a:r>
              <a:rPr lang="en-US" sz="4999" dirty="0" err="1">
                <a:solidFill>
                  <a:srgbClr val="000000"/>
                </a:solidFill>
                <a:latin typeface="Roboto"/>
                <a:ea typeface="Roboto"/>
                <a:cs typeface="Roboto"/>
                <a:sym typeface="Roboto"/>
              </a:rPr>
              <a:t>framtiden</a:t>
            </a:r>
            <a:r>
              <a:rPr lang="en-US" sz="4999" dirty="0">
                <a:solidFill>
                  <a:srgbClr val="000000"/>
                </a:solidFill>
                <a:latin typeface="Roboto"/>
                <a:ea typeface="Roboto"/>
                <a:cs typeface="Roboto"/>
                <a:sym typeface="Roboto"/>
              </a:rPr>
              <a:t> </a:t>
            </a:r>
          </a:p>
          <a:p>
            <a:pPr algn="ctr">
              <a:lnSpc>
                <a:spcPts val="6999"/>
              </a:lnSpc>
            </a:pPr>
            <a:r>
              <a:rPr lang="en-US" sz="4999" dirty="0">
                <a:solidFill>
                  <a:srgbClr val="000000"/>
                </a:solidFill>
                <a:latin typeface="Roboto"/>
                <a:ea typeface="Roboto"/>
                <a:cs typeface="Roboto"/>
                <a:sym typeface="Roboto"/>
              </a:rPr>
              <a:t>– av </a:t>
            </a:r>
            <a:r>
              <a:rPr lang="en-US" sz="4999" dirty="0" err="1">
                <a:solidFill>
                  <a:srgbClr val="000000"/>
                </a:solidFill>
                <a:latin typeface="Roboto"/>
                <a:ea typeface="Roboto"/>
                <a:cs typeface="Roboto"/>
                <a:sym typeface="Roboto"/>
              </a:rPr>
              <a:t>oss</a:t>
            </a:r>
            <a:r>
              <a:rPr lang="en-US" sz="4999" dirty="0">
                <a:solidFill>
                  <a:srgbClr val="000000"/>
                </a:solidFill>
                <a:latin typeface="Roboto"/>
                <a:ea typeface="Roboto"/>
                <a:cs typeface="Roboto"/>
                <a:sym typeface="Roboto"/>
              </a:rPr>
              <a:t> </a:t>
            </a:r>
            <a:r>
              <a:rPr lang="en-US" sz="4999" dirty="0" err="1">
                <a:solidFill>
                  <a:srgbClr val="000000"/>
                </a:solidFill>
                <a:latin typeface="Roboto"/>
                <a:ea typeface="Roboto"/>
                <a:cs typeface="Roboto"/>
                <a:sym typeface="Roboto"/>
              </a:rPr>
              <a:t>tillsammans</a:t>
            </a:r>
            <a:r>
              <a:rPr lang="en-US" sz="4999" dirty="0">
                <a:solidFill>
                  <a:srgbClr val="000000"/>
                </a:solidFill>
                <a:latin typeface="Roboto"/>
                <a:ea typeface="Roboto"/>
                <a:cs typeface="Roboto"/>
                <a:sym typeface="Roboto"/>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3"/>
            <a:stretch>
              <a:fillRect/>
            </a:stretch>
          </a:blipFill>
        </p:spPr>
        <p:txBody>
          <a:bodyPr/>
          <a:lstStyle/>
          <a:p>
            <a:endParaRPr lang="sv-SE"/>
          </a:p>
        </p:txBody>
      </p:sp>
      <p:sp>
        <p:nvSpPr>
          <p:cNvPr id="3" name="TextBox 3"/>
          <p:cNvSpPr txBox="1"/>
          <p:nvPr/>
        </p:nvSpPr>
        <p:spPr>
          <a:xfrm>
            <a:off x="5075024" y="1855914"/>
            <a:ext cx="8137952" cy="1137876"/>
          </a:xfrm>
          <a:prstGeom prst="rect">
            <a:avLst/>
          </a:prstGeom>
        </p:spPr>
        <p:txBody>
          <a:bodyPr lIns="0" tIns="0" rIns="0" bIns="0" rtlCol="0" anchor="t">
            <a:spAutoFit/>
          </a:bodyPr>
          <a:lstStyle/>
          <a:p>
            <a:pPr algn="ctr">
              <a:lnSpc>
                <a:spcPts val="9659"/>
              </a:lnSpc>
            </a:pPr>
            <a:r>
              <a:rPr lang="en-US" sz="6899" dirty="0" err="1">
                <a:solidFill>
                  <a:srgbClr val="8F1D4E"/>
                </a:solidFill>
                <a:latin typeface="Archivo ExtraBold" pitchFamily="2" charset="0"/>
                <a:ea typeface="Archivo"/>
                <a:cs typeface="Archivo ExtraBold" pitchFamily="2" charset="0"/>
                <a:sym typeface="Archivo"/>
              </a:rPr>
              <a:t>Vår</a:t>
            </a:r>
            <a:r>
              <a:rPr lang="en-US" sz="6899" dirty="0">
                <a:solidFill>
                  <a:srgbClr val="8F1D4E"/>
                </a:solidFill>
                <a:latin typeface="Archivo ExtraBold" pitchFamily="2" charset="0"/>
                <a:ea typeface="Archivo"/>
                <a:cs typeface="Archivo ExtraBold" pitchFamily="2" charset="0"/>
                <a:sym typeface="Archivo"/>
              </a:rPr>
              <a:t> </a:t>
            </a:r>
            <a:r>
              <a:rPr lang="en-US" sz="6899" dirty="0" err="1">
                <a:solidFill>
                  <a:srgbClr val="8F1D4E"/>
                </a:solidFill>
                <a:latin typeface="Archivo ExtraBold" pitchFamily="2" charset="0"/>
                <a:ea typeface="Archivo"/>
                <a:cs typeface="Archivo ExtraBold" pitchFamily="2" charset="0"/>
                <a:sym typeface="Archivo"/>
              </a:rPr>
              <a:t>verksamhet</a:t>
            </a:r>
            <a:endParaRPr lang="en-US" sz="6899" dirty="0">
              <a:solidFill>
                <a:srgbClr val="8F1D4E"/>
              </a:solidFill>
              <a:latin typeface="Archivo ExtraBold" pitchFamily="2" charset="0"/>
              <a:ea typeface="Archivo"/>
              <a:cs typeface="Archivo ExtraBold" pitchFamily="2" charset="0"/>
              <a:sym typeface="Archivo"/>
            </a:endParaRPr>
          </a:p>
        </p:txBody>
      </p:sp>
      <p:sp>
        <p:nvSpPr>
          <p:cNvPr id="4" name="TextBox 4"/>
          <p:cNvSpPr txBox="1"/>
          <p:nvPr/>
        </p:nvSpPr>
        <p:spPr>
          <a:xfrm>
            <a:off x="1028700" y="5067300"/>
            <a:ext cx="16230600" cy="2089151"/>
          </a:xfrm>
          <a:prstGeom prst="rect">
            <a:avLst/>
          </a:prstGeom>
        </p:spPr>
        <p:txBody>
          <a:bodyPr lIns="0" tIns="0" rIns="0" bIns="0" rtlCol="0" anchor="t">
            <a:spAutoFit/>
          </a:bodyPr>
          <a:lstStyle/>
          <a:p>
            <a:pPr marL="863595" lvl="1" indent="-431797" algn="just">
              <a:lnSpc>
                <a:spcPts val="5599"/>
              </a:lnSpc>
              <a:buFont typeface="Arial"/>
              <a:buChar char="•"/>
            </a:pPr>
            <a:r>
              <a:rPr lang="en-US" sz="3999">
                <a:solidFill>
                  <a:srgbClr val="000000"/>
                </a:solidFill>
                <a:latin typeface="Roboto"/>
                <a:ea typeface="Roboto"/>
                <a:cs typeface="Roboto"/>
                <a:sym typeface="Roboto"/>
              </a:rPr>
              <a:t>Stärka dialogen mellan invånare och beslutsfattare i Norden</a:t>
            </a:r>
          </a:p>
          <a:p>
            <a:pPr marL="863595" lvl="1" indent="-431797" algn="just">
              <a:lnSpc>
                <a:spcPts val="5599"/>
              </a:lnSpc>
              <a:buFont typeface="Arial"/>
              <a:buChar char="•"/>
            </a:pPr>
            <a:r>
              <a:rPr lang="en-US" sz="3999">
                <a:solidFill>
                  <a:srgbClr val="000000"/>
                </a:solidFill>
                <a:latin typeface="Roboto"/>
                <a:ea typeface="Roboto"/>
                <a:cs typeface="Roboto"/>
                <a:sym typeface="Roboto"/>
              </a:rPr>
              <a:t>Uppmuntra och möjliggöra nya möten, dialoger och samarbeten över gränser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24A61"/>
        </a:solidFill>
        <a:effectLst/>
      </p:bgPr>
    </p:bg>
    <p:spTree>
      <p:nvGrpSpPr>
        <p:cNvPr id="1" name=""/>
        <p:cNvGrpSpPr/>
        <p:nvPr/>
      </p:nvGrpSpPr>
      <p:grpSpPr>
        <a:xfrm>
          <a:off x="0" y="0"/>
          <a:ext cx="0" cy="0"/>
          <a:chOff x="0" y="0"/>
          <a:chExt cx="0" cy="0"/>
        </a:xfrm>
      </p:grpSpPr>
      <p:sp>
        <p:nvSpPr>
          <p:cNvPr id="2" name="Freeform 2"/>
          <p:cNvSpPr/>
          <p:nvPr/>
        </p:nvSpPr>
        <p:spPr>
          <a:xfrm>
            <a:off x="227339"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3"/>
            <a:stretch>
              <a:fillRect l="-2536" r="-2536"/>
            </a:stretch>
          </a:blipFill>
        </p:spPr>
        <p:txBody>
          <a:bodyPr/>
          <a:lstStyle/>
          <a:p>
            <a:endParaRPr lang="sv-SE"/>
          </a:p>
        </p:txBody>
      </p:sp>
      <p:sp>
        <p:nvSpPr>
          <p:cNvPr id="3" name="TextBox 3"/>
          <p:cNvSpPr txBox="1"/>
          <p:nvPr/>
        </p:nvSpPr>
        <p:spPr>
          <a:xfrm>
            <a:off x="5075024" y="2649854"/>
            <a:ext cx="8137952" cy="484441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Föreningen</a:t>
            </a:r>
          </a:p>
          <a:p>
            <a:pPr algn="ctr">
              <a:lnSpc>
                <a:spcPts val="9659"/>
              </a:lnSpc>
            </a:pPr>
            <a:r>
              <a:rPr lang="en-US" sz="6899" dirty="0">
                <a:solidFill>
                  <a:srgbClr val="FFFFFF"/>
                </a:solidFill>
                <a:latin typeface="Archivo ExtraBold" pitchFamily="2" charset="0"/>
                <a:ea typeface="Archivo"/>
                <a:cs typeface="Archivo ExtraBold" pitchFamily="2" charset="0"/>
                <a:sym typeface="Archivo"/>
              </a:rPr>
              <a:t>Norden</a:t>
            </a:r>
          </a:p>
          <a:p>
            <a:pPr algn="ctr">
              <a:lnSpc>
                <a:spcPts val="9659"/>
              </a:lnSpc>
            </a:pPr>
            <a:r>
              <a:rPr lang="en-US" sz="6899" dirty="0">
                <a:solidFill>
                  <a:srgbClr val="FFFFFF"/>
                </a:solidFill>
                <a:latin typeface="Archivo ExtraBold" pitchFamily="2" charset="0"/>
                <a:ea typeface="Archivo"/>
                <a:cs typeface="Archivo ExtraBold" pitchFamily="2" charset="0"/>
                <a:sym typeface="Archivo"/>
              </a:rPr>
              <a:t>– </a:t>
            </a:r>
            <a:r>
              <a:rPr lang="en-US" sz="6899" dirty="0" err="1">
                <a:solidFill>
                  <a:srgbClr val="FFFFFF"/>
                </a:solidFill>
                <a:latin typeface="Archivo ExtraBold" pitchFamily="2" charset="0"/>
                <a:ea typeface="Archivo"/>
                <a:cs typeface="Archivo ExtraBold" pitchFamily="2" charset="0"/>
                <a:sym typeface="Archivo"/>
              </a:rPr>
              <a:t>då</a:t>
            </a:r>
            <a:r>
              <a:rPr lang="en-US" sz="6899" dirty="0">
                <a:solidFill>
                  <a:srgbClr val="FFFFFF"/>
                </a:solidFill>
                <a:latin typeface="Archivo ExtraBold" pitchFamily="2" charset="0"/>
                <a:ea typeface="Archivo"/>
                <a:cs typeface="Archivo ExtraBold" pitchFamily="2" charset="0"/>
                <a:sym typeface="Archivo"/>
              </a:rPr>
              <a:t>, nu </a:t>
            </a:r>
            <a:r>
              <a:rPr lang="en-US" sz="6899" dirty="0" err="1">
                <a:solidFill>
                  <a:srgbClr val="FFFFFF"/>
                </a:solidFill>
                <a:latin typeface="Archivo ExtraBold" pitchFamily="2" charset="0"/>
                <a:ea typeface="Archivo"/>
                <a:cs typeface="Archivo ExtraBold" pitchFamily="2" charset="0"/>
                <a:sym typeface="Archivo"/>
              </a:rPr>
              <a:t>och</a:t>
            </a:r>
            <a:r>
              <a:rPr lang="en-US" sz="6899" dirty="0">
                <a:solidFill>
                  <a:srgbClr val="FFFFFF"/>
                </a:solidFill>
                <a:latin typeface="Archivo ExtraBold" pitchFamily="2" charset="0"/>
                <a:ea typeface="Archivo"/>
                <a:cs typeface="Archivo ExtraBold" pitchFamily="2" charset="0"/>
                <a:sym typeface="Archivo"/>
              </a:rPr>
              <a:t> </a:t>
            </a:r>
            <a:r>
              <a:rPr lang="en-US" sz="6899" dirty="0" err="1">
                <a:solidFill>
                  <a:srgbClr val="FFFFFF"/>
                </a:solidFill>
                <a:latin typeface="Archivo ExtraBold" pitchFamily="2" charset="0"/>
                <a:ea typeface="Archivo"/>
                <a:cs typeface="Archivo ExtraBold" pitchFamily="2" charset="0"/>
                <a:sym typeface="Archivo"/>
              </a:rPr>
              <a:t>i</a:t>
            </a:r>
            <a:endParaRPr lang="en-US" sz="6899" dirty="0">
              <a:solidFill>
                <a:srgbClr val="FFFFFF"/>
              </a:solidFill>
              <a:latin typeface="Archivo ExtraBold" pitchFamily="2" charset="0"/>
              <a:ea typeface="Archivo"/>
              <a:cs typeface="Archivo ExtraBold" pitchFamily="2" charset="0"/>
              <a:sym typeface="Archivo"/>
            </a:endParaRPr>
          </a:p>
          <a:p>
            <a:pPr algn="ctr">
              <a:lnSpc>
                <a:spcPts val="9659"/>
              </a:lnSpc>
            </a:pPr>
            <a:r>
              <a:rPr lang="en-US" sz="6899" dirty="0" err="1">
                <a:solidFill>
                  <a:srgbClr val="FFFFFF"/>
                </a:solidFill>
                <a:latin typeface="Archivo ExtraBold" pitchFamily="2" charset="0"/>
                <a:ea typeface="Archivo"/>
                <a:cs typeface="Archivo ExtraBold" pitchFamily="2" charset="0"/>
                <a:sym typeface="Archivo"/>
              </a:rPr>
              <a:t>framtiden</a:t>
            </a:r>
            <a:endParaRPr lang="en-US" sz="6899" dirty="0">
              <a:solidFill>
                <a:srgbClr val="FFFFFF"/>
              </a:solidFill>
              <a:latin typeface="Archivo ExtraBold" pitchFamily="2" charset="0"/>
              <a:ea typeface="Archivo"/>
              <a:cs typeface="Archivo ExtraBold" pitchFamily="2" charset="0"/>
              <a:sym typeface="Archiv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4A61"/>
        </a:solidFill>
        <a:effectLst/>
      </p:bgPr>
    </p:bg>
    <p:spTree>
      <p:nvGrpSpPr>
        <p:cNvPr id="1" name=""/>
        <p:cNvGrpSpPr/>
        <p:nvPr/>
      </p:nvGrpSpPr>
      <p:grpSpPr>
        <a:xfrm>
          <a:off x="0" y="0"/>
          <a:ext cx="0" cy="0"/>
          <a:chOff x="0" y="0"/>
          <a:chExt cx="0" cy="0"/>
        </a:xfrm>
      </p:grpSpPr>
      <p:sp>
        <p:nvSpPr>
          <p:cNvPr id="2" name="Freeform 2"/>
          <p:cNvSpPr/>
          <p:nvPr/>
        </p:nvSpPr>
        <p:spPr>
          <a:xfrm>
            <a:off x="227339"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3"/>
            <a:stretch>
              <a:fillRect l="-2536" r="-2536"/>
            </a:stretch>
          </a:blipFill>
        </p:spPr>
        <p:txBody>
          <a:bodyPr/>
          <a:lstStyle/>
          <a:p>
            <a:endParaRPr lang="sv-SE"/>
          </a:p>
        </p:txBody>
      </p:sp>
      <p:sp>
        <p:nvSpPr>
          <p:cNvPr id="4" name="TextBox 4"/>
          <p:cNvSpPr txBox="1"/>
          <p:nvPr/>
        </p:nvSpPr>
        <p:spPr>
          <a:xfrm>
            <a:off x="888928" y="4478654"/>
            <a:ext cx="2416588"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1919</a:t>
            </a:r>
          </a:p>
        </p:txBody>
      </p:sp>
      <p:sp>
        <p:nvSpPr>
          <p:cNvPr id="5" name="TextBox 5"/>
          <p:cNvSpPr txBox="1"/>
          <p:nvPr/>
        </p:nvSpPr>
        <p:spPr>
          <a:xfrm>
            <a:off x="4540195" y="4478654"/>
            <a:ext cx="2246083"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1939</a:t>
            </a:r>
          </a:p>
        </p:txBody>
      </p:sp>
      <p:sp>
        <p:nvSpPr>
          <p:cNvPr id="6" name="TextBox 6"/>
          <p:cNvSpPr txBox="1"/>
          <p:nvPr/>
        </p:nvSpPr>
        <p:spPr>
          <a:xfrm>
            <a:off x="8020958" y="4478654"/>
            <a:ext cx="2246083"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1952</a:t>
            </a:r>
          </a:p>
        </p:txBody>
      </p:sp>
      <p:sp>
        <p:nvSpPr>
          <p:cNvPr id="7" name="TextBox 7"/>
          <p:cNvSpPr txBox="1"/>
          <p:nvPr/>
        </p:nvSpPr>
        <p:spPr>
          <a:xfrm>
            <a:off x="14989625" y="4478654"/>
            <a:ext cx="2246083"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1958</a:t>
            </a:r>
          </a:p>
        </p:txBody>
      </p:sp>
      <p:sp>
        <p:nvSpPr>
          <p:cNvPr id="8" name="TextBox 8"/>
          <p:cNvSpPr txBox="1"/>
          <p:nvPr/>
        </p:nvSpPr>
        <p:spPr>
          <a:xfrm>
            <a:off x="11505292" y="4478654"/>
            <a:ext cx="2246083"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1954</a:t>
            </a:r>
          </a:p>
        </p:txBody>
      </p:sp>
      <p:sp>
        <p:nvSpPr>
          <p:cNvPr id="9" name="TextBox 9"/>
          <p:cNvSpPr txBox="1"/>
          <p:nvPr/>
        </p:nvSpPr>
        <p:spPr>
          <a:xfrm>
            <a:off x="765210" y="5739901"/>
            <a:ext cx="2664023" cy="834391"/>
          </a:xfrm>
          <a:prstGeom prst="rect">
            <a:avLst/>
          </a:prstGeom>
        </p:spPr>
        <p:txBody>
          <a:bodyPr lIns="0" tIns="0" rIns="0" bIns="0" rtlCol="0" anchor="t">
            <a:spAutoFit/>
          </a:bodyPr>
          <a:lstStyle/>
          <a:p>
            <a:pPr algn="ctr">
              <a:lnSpc>
                <a:spcPts val="3359"/>
              </a:lnSpc>
              <a:spcBef>
                <a:spcPct val="0"/>
              </a:spcBef>
            </a:pPr>
            <a:r>
              <a:rPr lang="en-US" sz="2399">
                <a:solidFill>
                  <a:srgbClr val="FFFFFF"/>
                </a:solidFill>
                <a:latin typeface="Roboto"/>
                <a:ea typeface="Roboto"/>
                <a:cs typeface="Roboto"/>
                <a:sym typeface="Roboto"/>
              </a:rPr>
              <a:t>Föreningen Norden </a:t>
            </a:r>
          </a:p>
          <a:p>
            <a:pPr algn="ctr">
              <a:lnSpc>
                <a:spcPts val="3359"/>
              </a:lnSpc>
              <a:spcBef>
                <a:spcPct val="0"/>
              </a:spcBef>
            </a:pPr>
            <a:r>
              <a:rPr lang="en-US" sz="2399">
                <a:solidFill>
                  <a:srgbClr val="FFFFFF"/>
                </a:solidFill>
                <a:latin typeface="Roboto"/>
                <a:ea typeface="Roboto"/>
                <a:cs typeface="Roboto"/>
                <a:sym typeface="Roboto"/>
              </a:rPr>
              <a:t>grundas</a:t>
            </a:r>
          </a:p>
        </p:txBody>
      </p:sp>
      <p:sp>
        <p:nvSpPr>
          <p:cNvPr id="10" name="TextBox 10"/>
          <p:cNvSpPr txBox="1"/>
          <p:nvPr/>
        </p:nvSpPr>
        <p:spPr>
          <a:xfrm>
            <a:off x="4263804" y="5739902"/>
            <a:ext cx="2822796" cy="1275990"/>
          </a:xfrm>
          <a:prstGeom prst="rect">
            <a:avLst/>
          </a:prstGeom>
        </p:spPr>
        <p:txBody>
          <a:bodyPr wrap="square" lIns="0" tIns="0" rIns="0" bIns="0" rtlCol="0" anchor="t">
            <a:spAutoFit/>
          </a:bodyPr>
          <a:lstStyle/>
          <a:p>
            <a:pPr algn="ctr">
              <a:lnSpc>
                <a:spcPts val="3359"/>
              </a:lnSpc>
              <a:spcBef>
                <a:spcPct val="0"/>
              </a:spcBef>
            </a:pPr>
            <a:r>
              <a:rPr lang="en-US" sz="2399" dirty="0" err="1">
                <a:solidFill>
                  <a:srgbClr val="FFFFFF"/>
                </a:solidFill>
                <a:latin typeface="Roboto"/>
                <a:ea typeface="Roboto"/>
                <a:cs typeface="Roboto"/>
                <a:sym typeface="Roboto"/>
              </a:rPr>
              <a:t>Ställningstaganden</a:t>
            </a:r>
            <a:r>
              <a:rPr lang="en-US" sz="2399" dirty="0">
                <a:solidFill>
                  <a:srgbClr val="FFFFFF"/>
                </a:solidFill>
                <a:latin typeface="Roboto"/>
                <a:ea typeface="Roboto"/>
                <a:cs typeface="Roboto"/>
                <a:sym typeface="Roboto"/>
              </a:rPr>
              <a:t> mot </a:t>
            </a:r>
            <a:r>
              <a:rPr lang="en-US" sz="2399" dirty="0" err="1">
                <a:solidFill>
                  <a:srgbClr val="FFFFFF"/>
                </a:solidFill>
                <a:latin typeface="Roboto"/>
                <a:ea typeface="Roboto"/>
                <a:cs typeface="Roboto"/>
                <a:sym typeface="Roboto"/>
              </a:rPr>
              <a:t>nazismen</a:t>
            </a:r>
            <a:endParaRPr lang="en-US" sz="2399" dirty="0">
              <a:solidFill>
                <a:srgbClr val="FFFFFF"/>
              </a:solidFill>
              <a:latin typeface="Roboto"/>
              <a:ea typeface="Roboto"/>
              <a:cs typeface="Roboto"/>
              <a:sym typeface="Roboto"/>
            </a:endParaRPr>
          </a:p>
          <a:p>
            <a:pPr algn="ctr">
              <a:lnSpc>
                <a:spcPts val="3359"/>
              </a:lnSpc>
              <a:spcBef>
                <a:spcPct val="0"/>
              </a:spcBef>
            </a:pPr>
            <a:endParaRPr lang="en-US" sz="2399" dirty="0">
              <a:solidFill>
                <a:srgbClr val="FFFFFF"/>
              </a:solidFill>
              <a:latin typeface="Roboto"/>
              <a:ea typeface="Roboto"/>
              <a:cs typeface="Roboto"/>
              <a:sym typeface="Roboto"/>
            </a:endParaRPr>
          </a:p>
        </p:txBody>
      </p:sp>
      <p:sp>
        <p:nvSpPr>
          <p:cNvPr id="11" name="TextBox 11"/>
          <p:cNvSpPr txBox="1"/>
          <p:nvPr/>
        </p:nvSpPr>
        <p:spPr>
          <a:xfrm>
            <a:off x="3977787" y="7015892"/>
            <a:ext cx="3394829" cy="839974"/>
          </a:xfrm>
          <a:prstGeom prst="rect">
            <a:avLst/>
          </a:prstGeom>
        </p:spPr>
        <p:txBody>
          <a:bodyPr lIns="0" tIns="0" rIns="0" bIns="0" rtlCol="0" anchor="t">
            <a:spAutoFit/>
          </a:bodyPr>
          <a:lstStyle/>
          <a:p>
            <a:pPr algn="ctr">
              <a:lnSpc>
                <a:spcPts val="3359"/>
              </a:lnSpc>
              <a:spcBef>
                <a:spcPct val="0"/>
              </a:spcBef>
            </a:pPr>
            <a:r>
              <a:rPr lang="en-US" sz="2399" dirty="0">
                <a:solidFill>
                  <a:srgbClr val="FFFFFF"/>
                </a:solidFill>
                <a:latin typeface="Roboto"/>
                <a:ea typeface="Roboto"/>
                <a:cs typeface="Roboto"/>
                <a:sym typeface="Roboto"/>
              </a:rPr>
              <a:t>Den </a:t>
            </a:r>
            <a:r>
              <a:rPr lang="en-US" sz="2399" dirty="0" err="1">
                <a:solidFill>
                  <a:srgbClr val="FFFFFF"/>
                </a:solidFill>
                <a:latin typeface="Roboto"/>
                <a:ea typeface="Roboto"/>
                <a:cs typeface="Roboto"/>
                <a:sym typeface="Roboto"/>
              </a:rPr>
              <a:t>första</a:t>
            </a:r>
            <a:endParaRPr lang="en-US" sz="2399" dirty="0">
              <a:solidFill>
                <a:srgbClr val="FFFFFF"/>
              </a:solidFill>
              <a:latin typeface="Roboto"/>
              <a:ea typeface="Roboto"/>
              <a:cs typeface="Roboto"/>
              <a:sym typeface="Roboto"/>
            </a:endParaRPr>
          </a:p>
          <a:p>
            <a:pPr algn="ctr">
              <a:lnSpc>
                <a:spcPts val="3359"/>
              </a:lnSpc>
              <a:spcBef>
                <a:spcPct val="0"/>
              </a:spcBef>
            </a:pPr>
            <a:r>
              <a:rPr lang="en-US" sz="2399" dirty="0" err="1">
                <a:solidFill>
                  <a:srgbClr val="FFFFFF"/>
                </a:solidFill>
                <a:latin typeface="Roboto"/>
                <a:ea typeface="Roboto"/>
                <a:cs typeface="Roboto"/>
                <a:sym typeface="Roboto"/>
              </a:rPr>
              <a:t>vänortskedjan</a:t>
            </a:r>
            <a:endParaRPr lang="en-US" sz="2399" dirty="0">
              <a:solidFill>
                <a:srgbClr val="FFFFFF"/>
              </a:solidFill>
              <a:latin typeface="Roboto"/>
              <a:ea typeface="Roboto"/>
              <a:cs typeface="Roboto"/>
              <a:sym typeface="Roboto"/>
            </a:endParaRPr>
          </a:p>
        </p:txBody>
      </p:sp>
      <p:sp>
        <p:nvSpPr>
          <p:cNvPr id="12" name="TextBox 12"/>
          <p:cNvSpPr txBox="1"/>
          <p:nvPr/>
        </p:nvSpPr>
        <p:spPr>
          <a:xfrm>
            <a:off x="7702272" y="5770381"/>
            <a:ext cx="2883456" cy="415291"/>
          </a:xfrm>
          <a:prstGeom prst="rect">
            <a:avLst/>
          </a:prstGeom>
        </p:spPr>
        <p:txBody>
          <a:bodyPr lIns="0" tIns="0" rIns="0" bIns="0" rtlCol="0" anchor="t">
            <a:spAutoFit/>
          </a:bodyPr>
          <a:lstStyle/>
          <a:p>
            <a:pPr algn="ctr">
              <a:lnSpc>
                <a:spcPts val="3359"/>
              </a:lnSpc>
              <a:spcBef>
                <a:spcPct val="0"/>
              </a:spcBef>
            </a:pPr>
            <a:r>
              <a:rPr lang="en-US" sz="2399">
                <a:solidFill>
                  <a:srgbClr val="FFFFFF"/>
                </a:solidFill>
                <a:latin typeface="Roboto"/>
                <a:ea typeface="Roboto"/>
                <a:cs typeface="Roboto"/>
                <a:sym typeface="Roboto"/>
              </a:rPr>
              <a:t>Nordiska rådet bildas</a:t>
            </a:r>
          </a:p>
        </p:txBody>
      </p:sp>
      <p:sp>
        <p:nvSpPr>
          <p:cNvPr id="13" name="TextBox 13"/>
          <p:cNvSpPr txBox="1"/>
          <p:nvPr/>
        </p:nvSpPr>
        <p:spPr>
          <a:xfrm>
            <a:off x="11601300" y="5800862"/>
            <a:ext cx="2054066" cy="834391"/>
          </a:xfrm>
          <a:prstGeom prst="rect">
            <a:avLst/>
          </a:prstGeom>
        </p:spPr>
        <p:txBody>
          <a:bodyPr lIns="0" tIns="0" rIns="0" bIns="0" rtlCol="0" anchor="t">
            <a:spAutoFit/>
          </a:bodyPr>
          <a:lstStyle/>
          <a:p>
            <a:pPr algn="ctr">
              <a:lnSpc>
                <a:spcPts val="3359"/>
              </a:lnSpc>
            </a:pPr>
            <a:r>
              <a:rPr lang="en-US" sz="2399">
                <a:solidFill>
                  <a:srgbClr val="FFFFFF"/>
                </a:solidFill>
                <a:latin typeface="Roboto"/>
                <a:ea typeface="Roboto"/>
                <a:cs typeface="Roboto"/>
                <a:sym typeface="Roboto"/>
              </a:rPr>
              <a:t>Gemensam </a:t>
            </a:r>
          </a:p>
          <a:p>
            <a:pPr algn="ctr">
              <a:lnSpc>
                <a:spcPts val="3359"/>
              </a:lnSpc>
              <a:spcBef>
                <a:spcPct val="0"/>
              </a:spcBef>
            </a:pPr>
            <a:r>
              <a:rPr lang="en-US" sz="2399">
                <a:solidFill>
                  <a:srgbClr val="FFFFFF"/>
                </a:solidFill>
                <a:latin typeface="Roboto"/>
                <a:ea typeface="Roboto"/>
                <a:cs typeface="Roboto"/>
                <a:sym typeface="Roboto"/>
              </a:rPr>
              <a:t>arbetsmarknad</a:t>
            </a:r>
          </a:p>
        </p:txBody>
      </p:sp>
      <p:sp>
        <p:nvSpPr>
          <p:cNvPr id="14" name="TextBox 14"/>
          <p:cNvSpPr txBox="1"/>
          <p:nvPr/>
        </p:nvSpPr>
        <p:spPr>
          <a:xfrm>
            <a:off x="14600037" y="5800862"/>
            <a:ext cx="3025259" cy="415290"/>
          </a:xfrm>
          <a:prstGeom prst="rect">
            <a:avLst/>
          </a:prstGeom>
        </p:spPr>
        <p:txBody>
          <a:bodyPr lIns="0" tIns="0" rIns="0" bIns="0" rtlCol="0" anchor="t">
            <a:spAutoFit/>
          </a:bodyPr>
          <a:lstStyle/>
          <a:p>
            <a:pPr algn="ctr">
              <a:lnSpc>
                <a:spcPts val="3359"/>
              </a:lnSpc>
              <a:spcBef>
                <a:spcPct val="0"/>
              </a:spcBef>
            </a:pPr>
            <a:r>
              <a:rPr lang="en-US" sz="2400">
                <a:solidFill>
                  <a:srgbClr val="FFFFFF"/>
                </a:solidFill>
                <a:latin typeface="Roboto"/>
                <a:ea typeface="Roboto"/>
                <a:cs typeface="Roboto"/>
                <a:sym typeface="Roboto"/>
              </a:rPr>
              <a:t>Nordens Biskops Arnö</a:t>
            </a:r>
          </a:p>
        </p:txBody>
      </p:sp>
      <p:sp>
        <p:nvSpPr>
          <p:cNvPr id="15" name="TextBox 15"/>
          <p:cNvSpPr txBox="1"/>
          <p:nvPr/>
        </p:nvSpPr>
        <p:spPr>
          <a:xfrm>
            <a:off x="10267042" y="1945461"/>
            <a:ext cx="5068876"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1950-talet</a:t>
            </a:r>
          </a:p>
        </p:txBody>
      </p:sp>
      <p:sp>
        <p:nvSpPr>
          <p:cNvPr id="16" name="TextBox 16"/>
          <p:cNvSpPr txBox="1"/>
          <p:nvPr/>
        </p:nvSpPr>
        <p:spPr>
          <a:xfrm>
            <a:off x="11183138" y="3083337"/>
            <a:ext cx="3236683" cy="403957"/>
          </a:xfrm>
          <a:prstGeom prst="rect">
            <a:avLst/>
          </a:prstGeom>
        </p:spPr>
        <p:txBody>
          <a:bodyPr wrap="square" lIns="0" tIns="0" rIns="0" bIns="0" rtlCol="0" anchor="t">
            <a:spAutoFit/>
          </a:bodyPr>
          <a:lstStyle/>
          <a:p>
            <a:pPr algn="ctr">
              <a:lnSpc>
                <a:spcPts val="3359"/>
              </a:lnSpc>
              <a:spcBef>
                <a:spcPct val="0"/>
              </a:spcBef>
            </a:pPr>
            <a:r>
              <a:rPr lang="en-US" sz="2399" dirty="0">
                <a:solidFill>
                  <a:srgbClr val="FFFFFF"/>
                </a:solidFill>
                <a:latin typeface="Roboto"/>
                <a:ea typeface="Roboto"/>
                <a:cs typeface="Roboto"/>
                <a:sym typeface="Roboto"/>
              </a:rPr>
              <a:t>Nordisk </a:t>
            </a:r>
            <a:r>
              <a:rPr lang="en-US" sz="2399" dirty="0" err="1">
                <a:solidFill>
                  <a:srgbClr val="FFFFFF"/>
                </a:solidFill>
                <a:latin typeface="Roboto"/>
                <a:ea typeface="Roboto"/>
                <a:cs typeface="Roboto"/>
                <a:sym typeface="Roboto"/>
              </a:rPr>
              <a:t>passunion</a:t>
            </a:r>
            <a:endParaRPr lang="en-US" sz="2399" dirty="0">
              <a:solidFill>
                <a:srgbClr val="FFFFFF"/>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4A61"/>
        </a:solidFill>
        <a:effectLst/>
      </p:bgPr>
    </p:bg>
    <p:spTree>
      <p:nvGrpSpPr>
        <p:cNvPr id="1" name=""/>
        <p:cNvGrpSpPr/>
        <p:nvPr/>
      </p:nvGrpSpPr>
      <p:grpSpPr>
        <a:xfrm>
          <a:off x="0" y="0"/>
          <a:ext cx="0" cy="0"/>
          <a:chOff x="0" y="0"/>
          <a:chExt cx="0" cy="0"/>
        </a:xfrm>
      </p:grpSpPr>
      <p:sp>
        <p:nvSpPr>
          <p:cNvPr id="2" name="Freeform 2"/>
          <p:cNvSpPr/>
          <p:nvPr/>
        </p:nvSpPr>
        <p:spPr>
          <a:xfrm>
            <a:off x="227339"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3"/>
            <a:stretch>
              <a:fillRect l="-2536" r="-2536"/>
            </a:stretch>
          </a:blipFill>
        </p:spPr>
        <p:txBody>
          <a:bodyPr/>
          <a:lstStyle/>
          <a:p>
            <a:endParaRPr lang="sv-SE"/>
          </a:p>
        </p:txBody>
      </p:sp>
      <p:sp>
        <p:nvSpPr>
          <p:cNvPr id="3" name="TextBox 3"/>
          <p:cNvSpPr txBox="1"/>
          <p:nvPr/>
        </p:nvSpPr>
        <p:spPr>
          <a:xfrm>
            <a:off x="8153400" y="1332229"/>
            <a:ext cx="4476949" cy="1763303"/>
          </a:xfrm>
          <a:prstGeom prst="rect">
            <a:avLst/>
          </a:prstGeom>
        </p:spPr>
        <p:txBody>
          <a:bodyPr wrap="square" lIns="0" tIns="0" rIns="0" bIns="0" rtlCol="0" anchor="t">
            <a:spAutoFit/>
          </a:bodyPr>
          <a:lstStyle/>
          <a:p>
            <a:pPr algn="ctr">
              <a:lnSpc>
                <a:spcPts val="3499"/>
              </a:lnSpc>
              <a:spcBef>
                <a:spcPct val="0"/>
              </a:spcBef>
            </a:pPr>
            <a:r>
              <a:rPr lang="en-US" sz="2499" i="1" dirty="0">
                <a:solidFill>
                  <a:srgbClr val="FFFFFF"/>
                </a:solidFill>
                <a:latin typeface="Roboto Italics"/>
                <a:ea typeface="Roboto Italics"/>
                <a:cs typeface="Roboto Italics"/>
                <a:sym typeface="Roboto Italics"/>
              </a:rPr>
              <a:t>”Sedan 1985 </a:t>
            </a:r>
            <a:r>
              <a:rPr lang="en-US" sz="2499" i="1" dirty="0" err="1">
                <a:solidFill>
                  <a:srgbClr val="FFFFFF"/>
                </a:solidFill>
                <a:latin typeface="Roboto Italics"/>
                <a:ea typeface="Roboto Italics"/>
                <a:cs typeface="Roboto Italics"/>
                <a:sym typeface="Roboto Italics"/>
              </a:rPr>
              <a:t>har</a:t>
            </a:r>
            <a:r>
              <a:rPr lang="en-US" sz="2499" i="1" dirty="0">
                <a:solidFill>
                  <a:srgbClr val="FFFFFF"/>
                </a:solidFill>
                <a:latin typeface="Roboto Italics"/>
                <a:ea typeface="Roboto Italics"/>
                <a:cs typeface="Roboto Italics"/>
                <a:sym typeface="Roboto Italics"/>
              </a:rPr>
              <a:t> 29 000 </a:t>
            </a:r>
            <a:r>
              <a:rPr lang="en-US" sz="2499" i="1" dirty="0" err="1">
                <a:solidFill>
                  <a:srgbClr val="FFFFFF"/>
                </a:solidFill>
                <a:latin typeface="Roboto Italics"/>
                <a:ea typeface="Roboto Italics"/>
                <a:cs typeface="Roboto Italics"/>
                <a:sym typeface="Roboto Italics"/>
              </a:rPr>
              <a:t>unga</a:t>
            </a:r>
            <a:endParaRPr lang="en-US" sz="2499" i="1" dirty="0">
              <a:solidFill>
                <a:srgbClr val="FFFFFF"/>
              </a:solidFill>
              <a:latin typeface="Roboto Italics"/>
              <a:ea typeface="Roboto Italics"/>
              <a:cs typeface="Roboto Italics"/>
              <a:sym typeface="Roboto Italics"/>
            </a:endParaRPr>
          </a:p>
          <a:p>
            <a:pPr algn="ctr">
              <a:lnSpc>
                <a:spcPts val="3499"/>
              </a:lnSpc>
              <a:spcBef>
                <a:spcPct val="0"/>
              </a:spcBef>
            </a:pPr>
            <a:r>
              <a:rPr lang="en-US" sz="2499" i="1" dirty="0" err="1">
                <a:solidFill>
                  <a:srgbClr val="FFFFFF"/>
                </a:solidFill>
                <a:latin typeface="Roboto Italics"/>
                <a:ea typeface="Roboto Italics"/>
                <a:cs typeface="Roboto Italics"/>
                <a:sym typeface="Roboto Italics"/>
              </a:rPr>
              <a:t>fått</a:t>
            </a:r>
            <a:r>
              <a:rPr lang="en-US" sz="2499" i="1" dirty="0">
                <a:solidFill>
                  <a:srgbClr val="FFFFFF"/>
                </a:solidFill>
                <a:latin typeface="Roboto Italics"/>
                <a:ea typeface="Roboto Italics"/>
                <a:cs typeface="Roboto Italics"/>
                <a:sym typeface="Roboto Italics"/>
              </a:rPr>
              <a:t> </a:t>
            </a:r>
            <a:r>
              <a:rPr lang="en-US" sz="2499" i="1" dirty="0" err="1">
                <a:solidFill>
                  <a:srgbClr val="FFFFFF"/>
                </a:solidFill>
                <a:latin typeface="Roboto Italics"/>
                <a:ea typeface="Roboto Italics"/>
                <a:cs typeface="Roboto Italics"/>
                <a:sym typeface="Roboto Italics"/>
              </a:rPr>
              <a:t>möjlighet</a:t>
            </a:r>
            <a:r>
              <a:rPr lang="en-US" sz="2499" i="1" dirty="0">
                <a:solidFill>
                  <a:srgbClr val="FFFFFF"/>
                </a:solidFill>
                <a:latin typeface="Roboto Italics"/>
                <a:ea typeface="Roboto Italics"/>
                <a:cs typeface="Roboto Italics"/>
                <a:sym typeface="Roboto Italics"/>
              </a:rPr>
              <a:t> </a:t>
            </a:r>
            <a:r>
              <a:rPr lang="en-US" sz="2499" i="1" dirty="0" err="1">
                <a:solidFill>
                  <a:srgbClr val="FFFFFF"/>
                </a:solidFill>
                <a:latin typeface="Roboto Italics"/>
                <a:ea typeface="Roboto Italics"/>
                <a:cs typeface="Roboto Italics"/>
                <a:sym typeface="Roboto Italics"/>
              </a:rPr>
              <a:t>att</a:t>
            </a:r>
            <a:r>
              <a:rPr lang="en-US" sz="2499" i="1" dirty="0">
                <a:solidFill>
                  <a:srgbClr val="FFFFFF"/>
                </a:solidFill>
                <a:latin typeface="Roboto Italics"/>
                <a:ea typeface="Roboto Italics"/>
                <a:cs typeface="Roboto Italics"/>
                <a:sym typeface="Roboto Italics"/>
              </a:rPr>
              <a:t> </a:t>
            </a:r>
            <a:r>
              <a:rPr lang="en-US" sz="2499" i="1" dirty="0" err="1">
                <a:solidFill>
                  <a:srgbClr val="FFFFFF"/>
                </a:solidFill>
                <a:latin typeface="Roboto Italics"/>
                <a:ea typeface="Roboto Italics"/>
                <a:cs typeface="Roboto Italics"/>
                <a:sym typeface="Roboto Italics"/>
              </a:rPr>
              <a:t>uppleva</a:t>
            </a:r>
            <a:endParaRPr lang="en-US" sz="2499" i="1" dirty="0">
              <a:solidFill>
                <a:srgbClr val="FFFFFF"/>
              </a:solidFill>
              <a:latin typeface="Roboto Italics"/>
              <a:ea typeface="Roboto Italics"/>
              <a:cs typeface="Roboto Italics"/>
              <a:sym typeface="Roboto Italics"/>
            </a:endParaRPr>
          </a:p>
          <a:p>
            <a:pPr algn="ctr">
              <a:lnSpc>
                <a:spcPts val="3499"/>
              </a:lnSpc>
              <a:spcBef>
                <a:spcPct val="0"/>
              </a:spcBef>
            </a:pPr>
            <a:r>
              <a:rPr lang="en-US" sz="2499" i="1" dirty="0" err="1">
                <a:solidFill>
                  <a:srgbClr val="FFFFFF"/>
                </a:solidFill>
                <a:latin typeface="Roboto Italics"/>
                <a:ea typeface="Roboto Italics"/>
                <a:cs typeface="Roboto Italics"/>
                <a:sym typeface="Roboto Italics"/>
              </a:rPr>
              <a:t>ett</a:t>
            </a:r>
            <a:r>
              <a:rPr lang="en-US" sz="2499" i="1" dirty="0">
                <a:solidFill>
                  <a:srgbClr val="FFFFFF"/>
                </a:solidFill>
                <a:latin typeface="Roboto Italics"/>
                <a:ea typeface="Roboto Italics"/>
                <a:cs typeface="Roboto Italics"/>
                <a:sym typeface="Roboto Italics"/>
              </a:rPr>
              <a:t> </a:t>
            </a:r>
            <a:r>
              <a:rPr lang="en-US" sz="2499" i="1" dirty="0" err="1">
                <a:solidFill>
                  <a:srgbClr val="FFFFFF"/>
                </a:solidFill>
                <a:latin typeface="Roboto Italics"/>
                <a:ea typeface="Roboto Italics"/>
                <a:cs typeface="Roboto Italics"/>
                <a:sym typeface="Roboto Italics"/>
              </a:rPr>
              <a:t>annat</a:t>
            </a:r>
            <a:r>
              <a:rPr lang="en-US" sz="2499" i="1" dirty="0">
                <a:solidFill>
                  <a:srgbClr val="FFFFFF"/>
                </a:solidFill>
                <a:latin typeface="Roboto Italics"/>
                <a:ea typeface="Roboto Italics"/>
                <a:cs typeface="Roboto Italics"/>
                <a:sym typeface="Roboto Italics"/>
              </a:rPr>
              <a:t> </a:t>
            </a:r>
            <a:r>
              <a:rPr lang="en-US" sz="2499" i="1" dirty="0" err="1">
                <a:solidFill>
                  <a:srgbClr val="FFFFFF"/>
                </a:solidFill>
                <a:latin typeface="Roboto Italics"/>
                <a:ea typeface="Roboto Italics"/>
                <a:cs typeface="Roboto Italics"/>
                <a:sym typeface="Roboto Italics"/>
              </a:rPr>
              <a:t>nordiskt</a:t>
            </a:r>
            <a:r>
              <a:rPr lang="en-US" sz="2499" i="1" dirty="0">
                <a:solidFill>
                  <a:srgbClr val="FFFFFF"/>
                </a:solidFill>
                <a:latin typeface="Roboto Italics"/>
                <a:ea typeface="Roboto Italics"/>
                <a:cs typeface="Roboto Italics"/>
                <a:sym typeface="Roboto Italics"/>
              </a:rPr>
              <a:t> land via</a:t>
            </a:r>
          </a:p>
          <a:p>
            <a:pPr algn="ctr">
              <a:lnSpc>
                <a:spcPts val="3499"/>
              </a:lnSpc>
              <a:spcBef>
                <a:spcPct val="0"/>
              </a:spcBef>
            </a:pPr>
            <a:r>
              <a:rPr lang="en-US" sz="2499" i="1" dirty="0">
                <a:solidFill>
                  <a:srgbClr val="FFFFFF"/>
                </a:solidFill>
                <a:latin typeface="Roboto Italics"/>
                <a:ea typeface="Roboto Italics"/>
                <a:cs typeface="Roboto Italics"/>
                <a:sym typeface="Roboto Italics"/>
              </a:rPr>
              <a:t>Nordjobb.”</a:t>
            </a:r>
          </a:p>
        </p:txBody>
      </p:sp>
      <p:sp>
        <p:nvSpPr>
          <p:cNvPr id="4" name="Freeform 4"/>
          <p:cNvSpPr/>
          <p:nvPr/>
        </p:nvSpPr>
        <p:spPr>
          <a:xfrm rot="8279176">
            <a:off x="8324412" y="3045447"/>
            <a:ext cx="1175043" cy="1314745"/>
          </a:xfrm>
          <a:custGeom>
            <a:avLst/>
            <a:gdLst/>
            <a:ahLst/>
            <a:cxnLst/>
            <a:rect l="l" t="t" r="r" b="b"/>
            <a:pathLst>
              <a:path w="1330648" h="1373572">
                <a:moveTo>
                  <a:pt x="0" y="0"/>
                </a:moveTo>
                <a:lnTo>
                  <a:pt x="1330649" y="0"/>
                </a:lnTo>
                <a:lnTo>
                  <a:pt x="1330649" y="1373573"/>
                </a:lnTo>
                <a:lnTo>
                  <a:pt x="0" y="137357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a:p>
        </p:txBody>
      </p:sp>
      <p:sp>
        <p:nvSpPr>
          <p:cNvPr id="5" name="TextBox 5"/>
          <p:cNvSpPr txBox="1"/>
          <p:nvPr/>
        </p:nvSpPr>
        <p:spPr>
          <a:xfrm>
            <a:off x="888928" y="4478654"/>
            <a:ext cx="2416588"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1962</a:t>
            </a:r>
          </a:p>
        </p:txBody>
      </p:sp>
      <p:sp>
        <p:nvSpPr>
          <p:cNvPr id="6" name="TextBox 6"/>
          <p:cNvSpPr txBox="1"/>
          <p:nvPr/>
        </p:nvSpPr>
        <p:spPr>
          <a:xfrm>
            <a:off x="4540195" y="4478654"/>
            <a:ext cx="2246083"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1971</a:t>
            </a:r>
          </a:p>
        </p:txBody>
      </p:sp>
      <p:sp>
        <p:nvSpPr>
          <p:cNvPr id="7" name="TextBox 7"/>
          <p:cNvSpPr txBox="1"/>
          <p:nvPr/>
        </p:nvSpPr>
        <p:spPr>
          <a:xfrm>
            <a:off x="8020958" y="4478654"/>
            <a:ext cx="2246083"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1985</a:t>
            </a:r>
          </a:p>
        </p:txBody>
      </p:sp>
      <p:sp>
        <p:nvSpPr>
          <p:cNvPr id="8" name="TextBox 8"/>
          <p:cNvSpPr txBox="1"/>
          <p:nvPr/>
        </p:nvSpPr>
        <p:spPr>
          <a:xfrm>
            <a:off x="14989625" y="4478654"/>
            <a:ext cx="2246083"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2022</a:t>
            </a:r>
          </a:p>
        </p:txBody>
      </p:sp>
      <p:sp>
        <p:nvSpPr>
          <p:cNvPr id="9" name="TextBox 9"/>
          <p:cNvSpPr txBox="1"/>
          <p:nvPr/>
        </p:nvSpPr>
        <p:spPr>
          <a:xfrm>
            <a:off x="11505292" y="4478654"/>
            <a:ext cx="2246083"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2009</a:t>
            </a:r>
          </a:p>
        </p:txBody>
      </p:sp>
      <p:sp>
        <p:nvSpPr>
          <p:cNvPr id="10" name="TextBox 10"/>
          <p:cNvSpPr txBox="1"/>
          <p:nvPr/>
        </p:nvSpPr>
        <p:spPr>
          <a:xfrm>
            <a:off x="739012" y="5731082"/>
            <a:ext cx="2716417" cy="415291"/>
          </a:xfrm>
          <a:prstGeom prst="rect">
            <a:avLst/>
          </a:prstGeom>
        </p:spPr>
        <p:txBody>
          <a:bodyPr wrap="square" lIns="0" tIns="0" rIns="0" bIns="0" rtlCol="0" anchor="t">
            <a:spAutoFit/>
          </a:bodyPr>
          <a:lstStyle/>
          <a:p>
            <a:pPr algn="ctr">
              <a:lnSpc>
                <a:spcPts val="3359"/>
              </a:lnSpc>
              <a:spcBef>
                <a:spcPct val="0"/>
              </a:spcBef>
            </a:pPr>
            <a:r>
              <a:rPr lang="en-US" sz="2399" dirty="0" err="1">
                <a:solidFill>
                  <a:srgbClr val="FFFFFF"/>
                </a:solidFill>
                <a:latin typeface="Roboto"/>
                <a:ea typeface="Roboto"/>
                <a:cs typeface="Roboto"/>
                <a:sym typeface="Roboto"/>
              </a:rPr>
              <a:t>Helsingforsavtalet</a:t>
            </a:r>
            <a:endParaRPr lang="en-US" sz="2399" dirty="0">
              <a:solidFill>
                <a:srgbClr val="FFFFFF"/>
              </a:solidFill>
              <a:latin typeface="Roboto"/>
              <a:ea typeface="Roboto"/>
              <a:cs typeface="Roboto"/>
              <a:sym typeface="Roboto"/>
            </a:endParaRPr>
          </a:p>
        </p:txBody>
      </p:sp>
      <p:sp>
        <p:nvSpPr>
          <p:cNvPr id="11" name="TextBox 11"/>
          <p:cNvSpPr txBox="1"/>
          <p:nvPr/>
        </p:nvSpPr>
        <p:spPr>
          <a:xfrm>
            <a:off x="4016392" y="5684684"/>
            <a:ext cx="3098721" cy="1275990"/>
          </a:xfrm>
          <a:prstGeom prst="rect">
            <a:avLst/>
          </a:prstGeom>
        </p:spPr>
        <p:txBody>
          <a:bodyPr lIns="0" tIns="0" rIns="0" bIns="0" rtlCol="0" anchor="t">
            <a:spAutoFit/>
          </a:bodyPr>
          <a:lstStyle/>
          <a:p>
            <a:pPr algn="ctr">
              <a:lnSpc>
                <a:spcPts val="3359"/>
              </a:lnSpc>
            </a:pPr>
            <a:r>
              <a:rPr lang="en-US" sz="2399" dirty="0" err="1">
                <a:solidFill>
                  <a:srgbClr val="FFFFFF"/>
                </a:solidFill>
                <a:latin typeface="Roboto"/>
                <a:ea typeface="Roboto"/>
                <a:cs typeface="Roboto"/>
                <a:sym typeface="Roboto"/>
              </a:rPr>
              <a:t>Nordiska</a:t>
            </a:r>
            <a:r>
              <a:rPr lang="en-US" sz="2399" dirty="0">
                <a:solidFill>
                  <a:srgbClr val="FFFFFF"/>
                </a:solidFill>
                <a:latin typeface="Roboto"/>
                <a:ea typeface="Roboto"/>
                <a:cs typeface="Roboto"/>
                <a:sym typeface="Roboto"/>
              </a:rPr>
              <a:t> </a:t>
            </a:r>
            <a:r>
              <a:rPr lang="en-US" sz="2399" dirty="0" err="1">
                <a:solidFill>
                  <a:srgbClr val="FFFFFF"/>
                </a:solidFill>
                <a:latin typeface="Roboto"/>
                <a:ea typeface="Roboto"/>
                <a:cs typeface="Roboto"/>
                <a:sym typeface="Roboto"/>
              </a:rPr>
              <a:t>ministerrådet</a:t>
            </a:r>
            <a:endParaRPr lang="en-US" sz="2399" dirty="0">
              <a:solidFill>
                <a:srgbClr val="FFFFFF"/>
              </a:solidFill>
              <a:latin typeface="Roboto"/>
              <a:ea typeface="Roboto"/>
              <a:cs typeface="Roboto"/>
              <a:sym typeface="Roboto"/>
            </a:endParaRPr>
          </a:p>
          <a:p>
            <a:pPr algn="ctr">
              <a:lnSpc>
                <a:spcPts val="3359"/>
              </a:lnSpc>
            </a:pPr>
            <a:r>
              <a:rPr lang="en-US" sz="2399" dirty="0" err="1">
                <a:solidFill>
                  <a:srgbClr val="FFFFFF"/>
                </a:solidFill>
                <a:latin typeface="Roboto"/>
                <a:ea typeface="Roboto"/>
                <a:cs typeface="Roboto"/>
                <a:sym typeface="Roboto"/>
              </a:rPr>
              <a:t>bildas</a:t>
            </a:r>
            <a:endParaRPr lang="en-US" sz="2399" dirty="0">
              <a:solidFill>
                <a:srgbClr val="FFFFFF"/>
              </a:solidFill>
              <a:latin typeface="Roboto"/>
              <a:ea typeface="Roboto"/>
              <a:cs typeface="Roboto"/>
              <a:sym typeface="Roboto"/>
            </a:endParaRPr>
          </a:p>
        </p:txBody>
      </p:sp>
      <p:sp>
        <p:nvSpPr>
          <p:cNvPr id="12" name="TextBox 12"/>
          <p:cNvSpPr txBox="1"/>
          <p:nvPr/>
        </p:nvSpPr>
        <p:spPr>
          <a:xfrm>
            <a:off x="7969508" y="5770381"/>
            <a:ext cx="2348984" cy="834391"/>
          </a:xfrm>
          <a:prstGeom prst="rect">
            <a:avLst/>
          </a:prstGeom>
        </p:spPr>
        <p:txBody>
          <a:bodyPr lIns="0" tIns="0" rIns="0" bIns="0" rtlCol="0" anchor="t">
            <a:spAutoFit/>
          </a:bodyPr>
          <a:lstStyle/>
          <a:p>
            <a:pPr algn="ctr">
              <a:lnSpc>
                <a:spcPts val="3359"/>
              </a:lnSpc>
            </a:pPr>
            <a:r>
              <a:rPr lang="en-US" sz="2399" dirty="0">
                <a:solidFill>
                  <a:srgbClr val="FFFFFF"/>
                </a:solidFill>
                <a:latin typeface="Roboto"/>
                <a:ea typeface="Roboto"/>
                <a:cs typeface="Roboto"/>
                <a:sym typeface="Roboto"/>
              </a:rPr>
              <a:t>Nordjobb </a:t>
            </a:r>
            <a:r>
              <a:rPr lang="en-US" sz="2399" dirty="0" err="1">
                <a:solidFill>
                  <a:srgbClr val="FFFFFF"/>
                </a:solidFill>
                <a:latin typeface="Roboto"/>
                <a:ea typeface="Roboto"/>
                <a:cs typeface="Roboto"/>
                <a:sym typeface="Roboto"/>
              </a:rPr>
              <a:t>startar</a:t>
            </a:r>
            <a:endParaRPr lang="en-US" sz="2399" dirty="0">
              <a:solidFill>
                <a:srgbClr val="FFFFFF"/>
              </a:solidFill>
              <a:latin typeface="Roboto"/>
              <a:ea typeface="Roboto"/>
              <a:cs typeface="Roboto"/>
              <a:sym typeface="Roboto"/>
            </a:endParaRPr>
          </a:p>
          <a:p>
            <a:pPr algn="ctr">
              <a:lnSpc>
                <a:spcPts val="3359"/>
              </a:lnSpc>
              <a:spcBef>
                <a:spcPct val="0"/>
              </a:spcBef>
            </a:pPr>
            <a:r>
              <a:rPr lang="en-US" sz="2399" dirty="0">
                <a:solidFill>
                  <a:srgbClr val="FFFFFF"/>
                </a:solidFill>
                <a:latin typeface="Roboto"/>
                <a:ea typeface="Roboto"/>
                <a:cs typeface="Roboto"/>
                <a:sym typeface="Roboto"/>
              </a:rPr>
              <a:t>– </a:t>
            </a:r>
            <a:r>
              <a:rPr lang="en-US" sz="2399" dirty="0" err="1">
                <a:solidFill>
                  <a:srgbClr val="FFFFFF"/>
                </a:solidFill>
                <a:latin typeface="Roboto"/>
                <a:ea typeface="Roboto"/>
                <a:cs typeface="Roboto"/>
                <a:sym typeface="Roboto"/>
              </a:rPr>
              <a:t>firar</a:t>
            </a:r>
            <a:r>
              <a:rPr lang="en-US" sz="2399" dirty="0">
                <a:solidFill>
                  <a:srgbClr val="FFFFFF"/>
                </a:solidFill>
                <a:latin typeface="Roboto"/>
                <a:ea typeface="Roboto"/>
                <a:cs typeface="Roboto"/>
                <a:sym typeface="Roboto"/>
              </a:rPr>
              <a:t> 40 </a:t>
            </a:r>
            <a:r>
              <a:rPr lang="en-US" sz="2399" dirty="0" err="1">
                <a:solidFill>
                  <a:srgbClr val="FFFFFF"/>
                </a:solidFill>
                <a:latin typeface="Roboto"/>
                <a:ea typeface="Roboto"/>
                <a:cs typeface="Roboto"/>
                <a:sym typeface="Roboto"/>
              </a:rPr>
              <a:t>år</a:t>
            </a:r>
            <a:r>
              <a:rPr lang="en-US" sz="2399" dirty="0">
                <a:solidFill>
                  <a:srgbClr val="FFFFFF"/>
                </a:solidFill>
                <a:latin typeface="Roboto"/>
                <a:ea typeface="Roboto"/>
                <a:cs typeface="Roboto"/>
                <a:sym typeface="Roboto"/>
              </a:rPr>
              <a:t> 2025</a:t>
            </a:r>
          </a:p>
        </p:txBody>
      </p:sp>
      <p:sp>
        <p:nvSpPr>
          <p:cNvPr id="13" name="TextBox 13"/>
          <p:cNvSpPr txBox="1"/>
          <p:nvPr/>
        </p:nvSpPr>
        <p:spPr>
          <a:xfrm>
            <a:off x="11285249" y="5770381"/>
            <a:ext cx="2986359" cy="415291"/>
          </a:xfrm>
          <a:prstGeom prst="rect">
            <a:avLst/>
          </a:prstGeom>
        </p:spPr>
        <p:txBody>
          <a:bodyPr wrap="square" lIns="0" tIns="0" rIns="0" bIns="0" rtlCol="0" anchor="t">
            <a:spAutoFit/>
          </a:bodyPr>
          <a:lstStyle/>
          <a:p>
            <a:pPr algn="ctr">
              <a:lnSpc>
                <a:spcPts val="3359"/>
              </a:lnSpc>
              <a:spcBef>
                <a:spcPct val="0"/>
              </a:spcBef>
            </a:pPr>
            <a:r>
              <a:rPr lang="en-US" sz="2399" dirty="0" err="1">
                <a:solidFill>
                  <a:srgbClr val="FFFFFF"/>
                </a:solidFill>
                <a:latin typeface="Roboto"/>
                <a:ea typeface="Roboto"/>
                <a:cs typeface="Roboto"/>
                <a:sym typeface="Roboto"/>
              </a:rPr>
              <a:t>Östersjösamarbetet</a:t>
            </a:r>
            <a:endParaRPr lang="en-US" sz="2399" dirty="0">
              <a:solidFill>
                <a:srgbClr val="FFFFFF"/>
              </a:solidFill>
              <a:latin typeface="Roboto"/>
              <a:ea typeface="Roboto"/>
              <a:cs typeface="Roboto"/>
              <a:sym typeface="Roboto"/>
            </a:endParaRPr>
          </a:p>
        </p:txBody>
      </p:sp>
      <p:sp>
        <p:nvSpPr>
          <p:cNvPr id="14" name="TextBox 14"/>
          <p:cNvSpPr txBox="1"/>
          <p:nvPr/>
        </p:nvSpPr>
        <p:spPr>
          <a:xfrm>
            <a:off x="14509207" y="5749566"/>
            <a:ext cx="3423108" cy="415290"/>
          </a:xfrm>
          <a:prstGeom prst="rect">
            <a:avLst/>
          </a:prstGeom>
        </p:spPr>
        <p:txBody>
          <a:bodyPr wrap="square" lIns="0" tIns="0" rIns="0" bIns="0" rtlCol="0" anchor="t">
            <a:spAutoFit/>
          </a:bodyPr>
          <a:lstStyle/>
          <a:p>
            <a:pPr algn="ctr">
              <a:lnSpc>
                <a:spcPts val="3359"/>
              </a:lnSpc>
              <a:spcBef>
                <a:spcPct val="0"/>
              </a:spcBef>
            </a:pPr>
            <a:r>
              <a:rPr lang="en-US" sz="2400" dirty="0" err="1">
                <a:solidFill>
                  <a:srgbClr val="FFFFFF"/>
                </a:solidFill>
                <a:latin typeface="Roboto"/>
                <a:ea typeface="Roboto"/>
                <a:cs typeface="Roboto"/>
                <a:sym typeface="Roboto"/>
              </a:rPr>
              <a:t>Haldendeklarationen</a:t>
            </a:r>
            <a:endParaRPr lang="en-US" sz="2400" dirty="0">
              <a:solidFill>
                <a:srgbClr val="FFFFFF"/>
              </a:solidFill>
              <a:latin typeface="Roboto"/>
              <a:ea typeface="Roboto"/>
              <a:cs typeface="Roboto"/>
              <a:sym typeface="Roboto"/>
            </a:endParaRPr>
          </a:p>
        </p:txBody>
      </p:sp>
      <p:sp>
        <p:nvSpPr>
          <p:cNvPr id="15" name="TextBox 15"/>
          <p:cNvSpPr txBox="1"/>
          <p:nvPr/>
        </p:nvSpPr>
        <p:spPr>
          <a:xfrm>
            <a:off x="11974769" y="7079533"/>
            <a:ext cx="5068876" cy="1137876"/>
          </a:xfrm>
          <a:prstGeom prst="rect">
            <a:avLst/>
          </a:prstGeom>
        </p:spPr>
        <p:txBody>
          <a:bodyPr lIns="0" tIns="0" rIns="0" bIns="0" rtlCol="0" anchor="t">
            <a:spAutoFit/>
          </a:bodyPr>
          <a:lstStyle/>
          <a:p>
            <a:pPr algn="ctr">
              <a:lnSpc>
                <a:spcPts val="9659"/>
              </a:lnSpc>
            </a:pPr>
            <a:r>
              <a:rPr lang="en-US" sz="6899" dirty="0">
                <a:solidFill>
                  <a:srgbClr val="FFFFFF"/>
                </a:solidFill>
                <a:latin typeface="Archivo ExtraBold" pitchFamily="2" charset="0"/>
                <a:ea typeface="Archivo"/>
                <a:cs typeface="Archivo ExtraBold" pitchFamily="2" charset="0"/>
                <a:sym typeface="Archivo"/>
              </a:rPr>
              <a:t>2020</a:t>
            </a:r>
          </a:p>
        </p:txBody>
      </p:sp>
      <p:sp>
        <p:nvSpPr>
          <p:cNvPr id="16" name="TextBox 16"/>
          <p:cNvSpPr txBox="1"/>
          <p:nvPr/>
        </p:nvSpPr>
        <p:spPr>
          <a:xfrm>
            <a:off x="11453952" y="8205218"/>
            <a:ext cx="6110509" cy="415291"/>
          </a:xfrm>
          <a:prstGeom prst="rect">
            <a:avLst/>
          </a:prstGeom>
        </p:spPr>
        <p:txBody>
          <a:bodyPr wrap="square" lIns="0" tIns="0" rIns="0" bIns="0" rtlCol="0" anchor="t">
            <a:spAutoFit/>
          </a:bodyPr>
          <a:lstStyle/>
          <a:p>
            <a:pPr algn="ctr">
              <a:lnSpc>
                <a:spcPts val="3359"/>
              </a:lnSpc>
              <a:spcBef>
                <a:spcPct val="0"/>
              </a:spcBef>
            </a:pPr>
            <a:r>
              <a:rPr lang="en-US" sz="2399" dirty="0" err="1">
                <a:solidFill>
                  <a:srgbClr val="FFFFFF"/>
                </a:solidFill>
                <a:latin typeface="Roboto"/>
                <a:ea typeface="Roboto"/>
                <a:cs typeface="Roboto"/>
                <a:sym typeface="Roboto"/>
              </a:rPr>
              <a:t>Coronapandemin</a:t>
            </a:r>
            <a:r>
              <a:rPr lang="en-US" sz="2399" dirty="0">
                <a:solidFill>
                  <a:srgbClr val="FFFFFF"/>
                </a:solidFill>
                <a:latin typeface="Roboto"/>
                <a:ea typeface="Roboto"/>
                <a:cs typeface="Roboto"/>
                <a:sym typeface="Roboto"/>
              </a:rPr>
              <a:t> </a:t>
            </a:r>
            <a:r>
              <a:rPr lang="en-US" sz="2399" dirty="0" err="1">
                <a:solidFill>
                  <a:srgbClr val="FFFFFF"/>
                </a:solidFill>
                <a:latin typeface="Roboto"/>
                <a:ea typeface="Roboto"/>
                <a:cs typeface="Roboto"/>
                <a:sym typeface="Roboto"/>
              </a:rPr>
              <a:t>satte</a:t>
            </a:r>
            <a:r>
              <a:rPr lang="en-US" sz="2399" dirty="0">
                <a:solidFill>
                  <a:srgbClr val="FFFFFF"/>
                </a:solidFill>
                <a:latin typeface="Roboto"/>
                <a:ea typeface="Roboto"/>
                <a:cs typeface="Roboto"/>
                <a:sym typeface="Roboto"/>
              </a:rPr>
              <a:t> </a:t>
            </a:r>
            <a:r>
              <a:rPr lang="en-US" sz="2399" dirty="0" err="1">
                <a:solidFill>
                  <a:srgbClr val="FFFFFF"/>
                </a:solidFill>
                <a:latin typeface="Roboto"/>
                <a:ea typeface="Roboto"/>
                <a:cs typeface="Roboto"/>
                <a:sym typeface="Roboto"/>
              </a:rPr>
              <a:t>samarbetet</a:t>
            </a:r>
            <a:r>
              <a:rPr lang="en-US" sz="2399" dirty="0">
                <a:solidFill>
                  <a:srgbClr val="FFFFFF"/>
                </a:solidFill>
                <a:latin typeface="Roboto"/>
                <a:ea typeface="Roboto"/>
                <a:cs typeface="Roboto"/>
                <a:sym typeface="Roboto"/>
              </a:rPr>
              <a:t> </a:t>
            </a:r>
            <a:r>
              <a:rPr lang="en-US" sz="2399" dirty="0" err="1">
                <a:solidFill>
                  <a:srgbClr val="FFFFFF"/>
                </a:solidFill>
                <a:latin typeface="Roboto"/>
                <a:ea typeface="Roboto"/>
                <a:cs typeface="Roboto"/>
                <a:sym typeface="Roboto"/>
              </a:rPr>
              <a:t>på</a:t>
            </a:r>
            <a:r>
              <a:rPr lang="en-US" sz="2399" dirty="0">
                <a:solidFill>
                  <a:srgbClr val="FFFFFF"/>
                </a:solidFill>
                <a:latin typeface="Roboto"/>
                <a:ea typeface="Roboto"/>
                <a:cs typeface="Roboto"/>
                <a:sym typeface="Roboto"/>
              </a:rPr>
              <a:t> prov</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3"/>
            <a:stretch>
              <a:fillRect/>
            </a:stretch>
          </a:blipFill>
        </p:spPr>
        <p:txBody>
          <a:bodyPr/>
          <a:lstStyle/>
          <a:p>
            <a:endParaRPr lang="sv-SE"/>
          </a:p>
        </p:txBody>
      </p:sp>
      <p:sp>
        <p:nvSpPr>
          <p:cNvPr id="3" name="TextBox 3"/>
          <p:cNvSpPr txBox="1"/>
          <p:nvPr/>
        </p:nvSpPr>
        <p:spPr>
          <a:xfrm>
            <a:off x="4222503" y="1855914"/>
            <a:ext cx="9842994" cy="2406016"/>
          </a:xfrm>
          <a:prstGeom prst="rect">
            <a:avLst/>
          </a:prstGeom>
        </p:spPr>
        <p:txBody>
          <a:bodyPr lIns="0" tIns="0" rIns="0" bIns="0" rtlCol="0" anchor="t">
            <a:spAutoFit/>
          </a:bodyPr>
          <a:lstStyle/>
          <a:p>
            <a:pPr algn="ctr">
              <a:lnSpc>
                <a:spcPts val="9659"/>
              </a:lnSpc>
            </a:pPr>
            <a:r>
              <a:rPr lang="en-US" sz="6899" dirty="0">
                <a:solidFill>
                  <a:srgbClr val="8F1D4E"/>
                </a:solidFill>
                <a:latin typeface="Archivo ExtraBold" pitchFamily="2" charset="0"/>
                <a:ea typeface="Archivo"/>
                <a:cs typeface="Archivo ExtraBold" pitchFamily="2" charset="0"/>
                <a:sym typeface="Archivo"/>
              </a:rPr>
              <a:t>Hur ser vi </a:t>
            </a:r>
            <a:r>
              <a:rPr lang="en-US" sz="6899" dirty="0" err="1">
                <a:solidFill>
                  <a:srgbClr val="8F1D4E"/>
                </a:solidFill>
                <a:latin typeface="Archivo ExtraBold" pitchFamily="2" charset="0"/>
                <a:ea typeface="Archivo"/>
                <a:cs typeface="Archivo ExtraBold" pitchFamily="2" charset="0"/>
                <a:sym typeface="Archivo"/>
              </a:rPr>
              <a:t>på</a:t>
            </a:r>
            <a:r>
              <a:rPr lang="en-US" sz="6899" dirty="0">
                <a:solidFill>
                  <a:srgbClr val="8F1D4E"/>
                </a:solidFill>
                <a:latin typeface="Archivo ExtraBold" pitchFamily="2" charset="0"/>
                <a:ea typeface="Archivo"/>
                <a:cs typeface="Archivo ExtraBold" pitchFamily="2" charset="0"/>
                <a:sym typeface="Archivo"/>
              </a:rPr>
              <a:t> Norden</a:t>
            </a:r>
          </a:p>
          <a:p>
            <a:pPr algn="ctr">
              <a:lnSpc>
                <a:spcPts val="9659"/>
              </a:lnSpc>
            </a:pPr>
            <a:r>
              <a:rPr lang="en-US" sz="6899" dirty="0" err="1">
                <a:solidFill>
                  <a:srgbClr val="8F1D4E"/>
                </a:solidFill>
                <a:latin typeface="Archivo ExtraBold" pitchFamily="2" charset="0"/>
                <a:ea typeface="Archivo"/>
                <a:cs typeface="Archivo ExtraBold" pitchFamily="2" charset="0"/>
                <a:sym typeface="Archivo"/>
              </a:rPr>
              <a:t>i</a:t>
            </a:r>
            <a:r>
              <a:rPr lang="en-US" sz="6899" dirty="0">
                <a:solidFill>
                  <a:srgbClr val="8F1D4E"/>
                </a:solidFill>
                <a:latin typeface="Archivo ExtraBold" pitchFamily="2" charset="0"/>
                <a:ea typeface="Archivo"/>
                <a:cs typeface="Archivo ExtraBold" pitchFamily="2" charset="0"/>
                <a:sym typeface="Archivo"/>
              </a:rPr>
              <a:t> Sverige?</a:t>
            </a:r>
          </a:p>
        </p:txBody>
      </p:sp>
      <p:sp>
        <p:nvSpPr>
          <p:cNvPr id="4" name="TextBox 4"/>
          <p:cNvSpPr txBox="1"/>
          <p:nvPr/>
        </p:nvSpPr>
        <p:spPr>
          <a:xfrm>
            <a:off x="1028700" y="5067300"/>
            <a:ext cx="16230600" cy="1384301"/>
          </a:xfrm>
          <a:prstGeom prst="rect">
            <a:avLst/>
          </a:prstGeom>
        </p:spPr>
        <p:txBody>
          <a:bodyPr lIns="0" tIns="0" rIns="0" bIns="0" rtlCol="0" anchor="t">
            <a:spAutoFit/>
          </a:bodyPr>
          <a:lstStyle/>
          <a:p>
            <a:pPr algn="l">
              <a:lnSpc>
                <a:spcPts val="5599"/>
              </a:lnSpc>
            </a:pPr>
            <a:r>
              <a:rPr lang="en-US" sz="3999">
                <a:solidFill>
                  <a:srgbClr val="000000"/>
                </a:solidFill>
                <a:latin typeface="Roboto"/>
                <a:ea typeface="Roboto"/>
                <a:cs typeface="Roboto"/>
                <a:sym typeface="Roboto"/>
              </a:rPr>
              <a:t>Föreningen Nordens årliga opinionsundersökning </a:t>
            </a:r>
            <a:r>
              <a:rPr lang="en-US" sz="3999" b="1">
                <a:solidFill>
                  <a:srgbClr val="000000"/>
                </a:solidFill>
                <a:latin typeface="Roboto Bold"/>
                <a:ea typeface="Roboto Bold"/>
                <a:cs typeface="Roboto Bold"/>
                <a:sym typeface="Roboto Bold"/>
              </a:rPr>
              <a:t>Nordenbarometern </a:t>
            </a:r>
            <a:r>
              <a:rPr lang="en-US" sz="3999">
                <a:solidFill>
                  <a:srgbClr val="000000"/>
                </a:solidFill>
                <a:latin typeface="Roboto"/>
                <a:ea typeface="Roboto"/>
                <a:cs typeface="Roboto"/>
                <a:sym typeface="Roboto"/>
              </a:rPr>
              <a:t>visar att det finns ett starkt stöd för samarbete över gränserna i Norden.</a:t>
            </a:r>
          </a:p>
        </p:txBody>
      </p:sp>
      <p:sp>
        <p:nvSpPr>
          <p:cNvPr id="5" name="TextBox 5"/>
          <p:cNvSpPr txBox="1"/>
          <p:nvPr/>
        </p:nvSpPr>
        <p:spPr>
          <a:xfrm>
            <a:off x="2508957" y="7175501"/>
            <a:ext cx="2461617" cy="1291059"/>
          </a:xfrm>
          <a:prstGeom prst="rect">
            <a:avLst/>
          </a:prstGeom>
        </p:spPr>
        <p:txBody>
          <a:bodyPr lIns="0" tIns="0" rIns="0" bIns="0" rtlCol="0" anchor="t">
            <a:spAutoFit/>
          </a:bodyPr>
          <a:lstStyle/>
          <a:p>
            <a:pPr algn="ctr">
              <a:lnSpc>
                <a:spcPts val="11199"/>
              </a:lnSpc>
            </a:pPr>
            <a:r>
              <a:rPr lang="en-US" sz="7200" dirty="0">
                <a:solidFill>
                  <a:srgbClr val="8F1D4E"/>
                </a:solidFill>
                <a:latin typeface="Archivo ExtraBold" pitchFamily="2" charset="0"/>
                <a:ea typeface="Archivo"/>
                <a:cs typeface="Archivo ExtraBold" pitchFamily="2" charset="0"/>
                <a:sym typeface="Archivo"/>
              </a:rPr>
              <a:t>90 %</a:t>
            </a:r>
          </a:p>
        </p:txBody>
      </p:sp>
      <p:sp>
        <p:nvSpPr>
          <p:cNvPr id="6" name="TextBox 6"/>
          <p:cNvSpPr txBox="1"/>
          <p:nvPr/>
        </p:nvSpPr>
        <p:spPr>
          <a:xfrm>
            <a:off x="7913191" y="7175501"/>
            <a:ext cx="2461617" cy="1291059"/>
          </a:xfrm>
          <a:prstGeom prst="rect">
            <a:avLst/>
          </a:prstGeom>
        </p:spPr>
        <p:txBody>
          <a:bodyPr lIns="0" tIns="0" rIns="0" bIns="0" rtlCol="0" anchor="t">
            <a:spAutoFit/>
          </a:bodyPr>
          <a:lstStyle/>
          <a:p>
            <a:pPr algn="ctr">
              <a:lnSpc>
                <a:spcPts val="11199"/>
              </a:lnSpc>
            </a:pPr>
            <a:r>
              <a:rPr lang="en-US" sz="7200" dirty="0">
                <a:solidFill>
                  <a:srgbClr val="8F1D4E"/>
                </a:solidFill>
                <a:latin typeface="Archivo ExtraBold" pitchFamily="2" charset="0"/>
                <a:ea typeface="Archivo"/>
                <a:cs typeface="Archivo ExtraBold" pitchFamily="2" charset="0"/>
                <a:sym typeface="Archivo"/>
              </a:rPr>
              <a:t>36 %</a:t>
            </a:r>
          </a:p>
        </p:txBody>
      </p:sp>
      <p:sp>
        <p:nvSpPr>
          <p:cNvPr id="7" name="TextBox 7"/>
          <p:cNvSpPr txBox="1"/>
          <p:nvPr/>
        </p:nvSpPr>
        <p:spPr>
          <a:xfrm>
            <a:off x="13318034" y="7175501"/>
            <a:ext cx="2461617" cy="1291059"/>
          </a:xfrm>
          <a:prstGeom prst="rect">
            <a:avLst/>
          </a:prstGeom>
        </p:spPr>
        <p:txBody>
          <a:bodyPr lIns="0" tIns="0" rIns="0" bIns="0" rtlCol="0" anchor="t">
            <a:spAutoFit/>
          </a:bodyPr>
          <a:lstStyle/>
          <a:p>
            <a:pPr algn="ctr">
              <a:lnSpc>
                <a:spcPts val="11199"/>
              </a:lnSpc>
            </a:pPr>
            <a:r>
              <a:rPr lang="en-US" sz="7200" dirty="0">
                <a:solidFill>
                  <a:srgbClr val="8F1D4E"/>
                </a:solidFill>
                <a:latin typeface="Archivo ExtraBold" pitchFamily="2" charset="0"/>
                <a:ea typeface="Archivo"/>
                <a:cs typeface="Archivo ExtraBold" pitchFamily="2" charset="0"/>
                <a:sym typeface="Archivo"/>
              </a:rPr>
              <a:t>80 %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6666" b="-16666"/>
            </a:stretch>
          </a:blipFill>
        </p:spPr>
        <p:txBody>
          <a:bodyPr/>
          <a:lstStyle/>
          <a:p>
            <a:endParaRPr lang="sv-SE"/>
          </a:p>
        </p:txBody>
      </p:sp>
      <p:sp>
        <p:nvSpPr>
          <p:cNvPr id="3" name="Freeform 3"/>
          <p:cNvSpPr/>
          <p:nvPr/>
        </p:nvSpPr>
        <p:spPr>
          <a:xfrm>
            <a:off x="227339" y="58611"/>
            <a:ext cx="3739765" cy="1940179"/>
          </a:xfrm>
          <a:custGeom>
            <a:avLst/>
            <a:gdLst/>
            <a:ahLst/>
            <a:cxnLst/>
            <a:rect l="l" t="t" r="r" b="b"/>
            <a:pathLst>
              <a:path w="3739765" h="1940179">
                <a:moveTo>
                  <a:pt x="0" y="0"/>
                </a:moveTo>
                <a:lnTo>
                  <a:pt x="3739765" y="0"/>
                </a:lnTo>
                <a:lnTo>
                  <a:pt x="3739765" y="1940178"/>
                </a:lnTo>
                <a:lnTo>
                  <a:pt x="0" y="1940178"/>
                </a:lnTo>
                <a:lnTo>
                  <a:pt x="0" y="0"/>
                </a:lnTo>
                <a:close/>
              </a:path>
            </a:pathLst>
          </a:custGeom>
          <a:blipFill>
            <a:blip r:embed="rId4"/>
            <a:stretch>
              <a:fillRect l="-2536" r="-2536"/>
            </a:stretch>
          </a:blipFill>
        </p:spPr>
        <p:txBody>
          <a:bodyPr/>
          <a:lstStyle/>
          <a:p>
            <a:endParaRPr lang="sv-SE"/>
          </a:p>
        </p:txBody>
      </p:sp>
      <p:sp>
        <p:nvSpPr>
          <p:cNvPr id="4" name="TextBox 4"/>
          <p:cNvSpPr txBox="1"/>
          <p:nvPr/>
        </p:nvSpPr>
        <p:spPr>
          <a:xfrm>
            <a:off x="5939479" y="1249102"/>
            <a:ext cx="6409043" cy="2406016"/>
          </a:xfrm>
          <a:prstGeom prst="rect">
            <a:avLst/>
          </a:prstGeom>
        </p:spPr>
        <p:txBody>
          <a:bodyPr lIns="0" tIns="0" rIns="0" bIns="0" rtlCol="0" anchor="t">
            <a:spAutoFit/>
          </a:bodyPr>
          <a:lstStyle/>
          <a:p>
            <a:pPr algn="ctr">
              <a:lnSpc>
                <a:spcPts val="9659"/>
              </a:lnSpc>
            </a:pPr>
            <a:r>
              <a:rPr lang="en-US" sz="6899" dirty="0" err="1">
                <a:solidFill>
                  <a:srgbClr val="124A61"/>
                </a:solidFill>
                <a:latin typeface="Archivo ExtraBold" pitchFamily="2" charset="0"/>
                <a:ea typeface="Archivo"/>
                <a:cs typeface="Archivo ExtraBold" pitchFamily="2" charset="0"/>
                <a:sym typeface="Archivo"/>
              </a:rPr>
              <a:t>Nordiskt</a:t>
            </a:r>
            <a:r>
              <a:rPr lang="en-US" sz="6899" dirty="0">
                <a:solidFill>
                  <a:srgbClr val="124A61"/>
                </a:solidFill>
                <a:latin typeface="Archivo ExtraBold" pitchFamily="2" charset="0"/>
                <a:ea typeface="Archivo"/>
                <a:cs typeface="Archivo ExtraBold" pitchFamily="2" charset="0"/>
                <a:sym typeface="Archivo"/>
              </a:rPr>
              <a:t> </a:t>
            </a:r>
            <a:r>
              <a:rPr lang="en-US" sz="6899" dirty="0" err="1">
                <a:solidFill>
                  <a:srgbClr val="124A61"/>
                </a:solidFill>
                <a:latin typeface="Archivo ExtraBold" pitchFamily="2" charset="0"/>
                <a:ea typeface="Archivo"/>
                <a:cs typeface="Archivo ExtraBold" pitchFamily="2" charset="0"/>
                <a:sym typeface="Archivo"/>
              </a:rPr>
              <a:t>i</a:t>
            </a:r>
            <a:r>
              <a:rPr lang="en-US" sz="6899" dirty="0">
                <a:solidFill>
                  <a:srgbClr val="124A61"/>
                </a:solidFill>
                <a:latin typeface="Archivo ExtraBold" pitchFamily="2" charset="0"/>
                <a:ea typeface="Archivo"/>
                <a:cs typeface="Archivo ExtraBold" pitchFamily="2" charset="0"/>
                <a:sym typeface="Archivo"/>
              </a:rPr>
              <a:t> </a:t>
            </a:r>
          </a:p>
          <a:p>
            <a:pPr algn="ctr">
              <a:lnSpc>
                <a:spcPts val="9659"/>
              </a:lnSpc>
            </a:pPr>
            <a:r>
              <a:rPr lang="en-US" sz="6899" dirty="0" err="1">
                <a:solidFill>
                  <a:srgbClr val="124A61"/>
                </a:solidFill>
                <a:latin typeface="Archivo ExtraBold" pitchFamily="2" charset="0"/>
                <a:ea typeface="Archivo"/>
                <a:cs typeface="Archivo ExtraBold" pitchFamily="2" charset="0"/>
                <a:sym typeface="Archivo"/>
              </a:rPr>
              <a:t>hela</a:t>
            </a:r>
            <a:r>
              <a:rPr lang="en-US" sz="6899" dirty="0">
                <a:solidFill>
                  <a:srgbClr val="124A61"/>
                </a:solidFill>
                <a:latin typeface="Archivo ExtraBold" pitchFamily="2" charset="0"/>
                <a:ea typeface="Archivo"/>
                <a:cs typeface="Archivo ExtraBold" pitchFamily="2" charset="0"/>
                <a:sym typeface="Archivo"/>
              </a:rPr>
              <a:t> Sverige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24A61"/>
        </a:solidFill>
        <a:effectLst/>
      </p:bgPr>
    </p:bg>
    <p:spTree>
      <p:nvGrpSpPr>
        <p:cNvPr id="1" name=""/>
        <p:cNvGrpSpPr/>
        <p:nvPr/>
      </p:nvGrpSpPr>
      <p:grpSpPr>
        <a:xfrm>
          <a:off x="0" y="0"/>
          <a:ext cx="0" cy="0"/>
          <a:chOff x="0" y="0"/>
          <a:chExt cx="0" cy="0"/>
        </a:xfrm>
      </p:grpSpPr>
      <p:sp>
        <p:nvSpPr>
          <p:cNvPr id="2" name="TextBox 2"/>
          <p:cNvSpPr txBox="1"/>
          <p:nvPr/>
        </p:nvSpPr>
        <p:spPr>
          <a:xfrm>
            <a:off x="4763542" y="4621213"/>
            <a:ext cx="8760916" cy="1150443"/>
          </a:xfrm>
          <a:prstGeom prst="rect">
            <a:avLst/>
          </a:prstGeom>
        </p:spPr>
        <p:txBody>
          <a:bodyPr lIns="0" tIns="0" rIns="0" bIns="0" rtlCol="0" anchor="t">
            <a:spAutoFit/>
          </a:bodyPr>
          <a:lstStyle/>
          <a:p>
            <a:pPr algn="ctr">
              <a:lnSpc>
                <a:spcPts val="9799"/>
              </a:lnSpc>
            </a:pPr>
            <a:r>
              <a:rPr lang="en-US" sz="6999" dirty="0">
                <a:solidFill>
                  <a:srgbClr val="EEF3F3"/>
                </a:solidFill>
                <a:latin typeface="Archivo ExtraBold" pitchFamily="2" charset="0"/>
                <a:ea typeface="Archivo"/>
                <a:cs typeface="Archivo ExtraBold" pitchFamily="2" charset="0"/>
                <a:sym typeface="Archivo"/>
              </a:rPr>
              <a:t>Har </a:t>
            </a:r>
            <a:r>
              <a:rPr lang="en-US" sz="6999" dirty="0" err="1">
                <a:solidFill>
                  <a:srgbClr val="EEF3F3"/>
                </a:solidFill>
                <a:latin typeface="Archivo ExtraBold" pitchFamily="2" charset="0"/>
                <a:ea typeface="Archivo"/>
                <a:cs typeface="Archivo ExtraBold" pitchFamily="2" charset="0"/>
                <a:sym typeface="Archivo"/>
              </a:rPr>
              <a:t>ni</a:t>
            </a:r>
            <a:r>
              <a:rPr lang="en-US" sz="6999" dirty="0">
                <a:solidFill>
                  <a:srgbClr val="EEF3F3"/>
                </a:solidFill>
                <a:latin typeface="Archivo ExtraBold" pitchFamily="2" charset="0"/>
                <a:ea typeface="Archivo"/>
                <a:cs typeface="Archivo ExtraBold" pitchFamily="2" charset="0"/>
                <a:sym typeface="Archivo"/>
              </a:rPr>
              <a:t> </a:t>
            </a:r>
            <a:r>
              <a:rPr lang="en-US" sz="6999" dirty="0" err="1">
                <a:solidFill>
                  <a:srgbClr val="EEF3F3"/>
                </a:solidFill>
                <a:latin typeface="Archivo ExtraBold" pitchFamily="2" charset="0"/>
                <a:ea typeface="Archivo"/>
                <a:cs typeface="Archivo ExtraBold" pitchFamily="2" charset="0"/>
                <a:sym typeface="Archivo"/>
              </a:rPr>
              <a:t>några</a:t>
            </a:r>
            <a:r>
              <a:rPr lang="en-US" sz="6999" dirty="0">
                <a:solidFill>
                  <a:srgbClr val="EEF3F3"/>
                </a:solidFill>
                <a:latin typeface="Archivo ExtraBold" pitchFamily="2" charset="0"/>
                <a:ea typeface="Archivo"/>
                <a:cs typeface="Archivo ExtraBold" pitchFamily="2" charset="0"/>
                <a:sym typeface="Archivo"/>
              </a:rPr>
              <a:t> </a:t>
            </a:r>
            <a:r>
              <a:rPr lang="en-US" sz="6999" dirty="0" err="1">
                <a:solidFill>
                  <a:srgbClr val="EEF3F3"/>
                </a:solidFill>
                <a:latin typeface="Archivo ExtraBold" pitchFamily="2" charset="0"/>
                <a:ea typeface="Archivo"/>
                <a:cs typeface="Archivo ExtraBold" pitchFamily="2" charset="0"/>
                <a:sym typeface="Archivo"/>
              </a:rPr>
              <a:t>frågor</a:t>
            </a:r>
            <a:r>
              <a:rPr lang="en-US" sz="6999" dirty="0">
                <a:solidFill>
                  <a:srgbClr val="EEF3F3"/>
                </a:solidFill>
                <a:latin typeface="Archivo ExtraBold" pitchFamily="2" charset="0"/>
                <a:ea typeface="Archivo"/>
                <a:cs typeface="Archivo ExtraBold" pitchFamily="2" charset="0"/>
                <a:sym typeface="Archivo"/>
              </a:rPr>
              <a:t>?</a:t>
            </a:r>
          </a:p>
        </p:txBody>
      </p:sp>
      <p:sp>
        <p:nvSpPr>
          <p:cNvPr id="3" name="Freeform 3"/>
          <p:cNvSpPr/>
          <p:nvPr/>
        </p:nvSpPr>
        <p:spPr>
          <a:xfrm>
            <a:off x="241732" y="58611"/>
            <a:ext cx="3739765" cy="1940179"/>
          </a:xfrm>
          <a:custGeom>
            <a:avLst/>
            <a:gdLst/>
            <a:ahLst/>
            <a:cxnLst/>
            <a:rect l="l" t="t" r="r" b="b"/>
            <a:pathLst>
              <a:path w="3739765" h="1940179">
                <a:moveTo>
                  <a:pt x="0" y="0"/>
                </a:moveTo>
                <a:lnTo>
                  <a:pt x="3739766" y="0"/>
                </a:lnTo>
                <a:lnTo>
                  <a:pt x="3739766" y="1940178"/>
                </a:lnTo>
                <a:lnTo>
                  <a:pt x="0" y="1940178"/>
                </a:lnTo>
                <a:lnTo>
                  <a:pt x="0" y="0"/>
                </a:lnTo>
                <a:close/>
              </a:path>
            </a:pathLst>
          </a:custGeom>
          <a:blipFill>
            <a:blip r:embed="rId2"/>
            <a:stretch>
              <a:fillRect l="-2536" r="-2536"/>
            </a:stretch>
          </a:blipFill>
        </p:spPr>
        <p:txBody>
          <a:bodyPr/>
          <a:lstStyle/>
          <a:p>
            <a:endParaRPr lang="sv-S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1472</Words>
  <Application>Microsoft Office PowerPoint</Application>
  <PresentationFormat>Anpassad</PresentationFormat>
  <Paragraphs>133</Paragraphs>
  <Slides>10</Slides>
  <Notes>9</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10</vt:i4>
      </vt:variant>
    </vt:vector>
  </HeadingPairs>
  <TitlesOfParts>
    <vt:vector size="19" baseType="lpstr">
      <vt:lpstr>Roboto</vt:lpstr>
      <vt:lpstr>Archivo ExtraBold</vt:lpstr>
      <vt:lpstr>Roboto Bold</vt:lpstr>
      <vt:lpstr>Calibri</vt:lpstr>
      <vt:lpstr>Arial</vt:lpstr>
      <vt:lpstr>Archivo-ExtraBold</vt:lpstr>
      <vt:lpstr>Roboto Italics</vt:lpstr>
      <vt:lpstr>Roboto-Regular</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Det här är föreningen Norden</dc:title>
  <dc:creator>Sandra Zetterman</dc:creator>
  <cp:lastModifiedBy>Linda Eikestam</cp:lastModifiedBy>
  <cp:revision>3</cp:revision>
  <dcterms:created xsi:type="dcterms:W3CDTF">2006-08-16T00:00:00Z</dcterms:created>
  <dcterms:modified xsi:type="dcterms:W3CDTF">2026-10-14T07:26:59Z</dcterms:modified>
  <dc:identifier>DAGRBHy5WBM</dc:identifier>
</cp:coreProperties>
</file>